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sldIdLst>
    <p:sldId id="272" r:id="rId4"/>
    <p:sldId id="258" r:id="rId5"/>
    <p:sldId id="274" r:id="rId6"/>
    <p:sldId id="259" r:id="rId7"/>
    <p:sldId id="260" r:id="rId8"/>
    <p:sldId id="316" r:id="rId9"/>
    <p:sldId id="317" r:id="rId10"/>
    <p:sldId id="261" r:id="rId11"/>
    <p:sldId id="262" r:id="rId12"/>
    <p:sldId id="265" r:id="rId13"/>
    <p:sldId id="279" r:id="rId14"/>
    <p:sldId id="263" r:id="rId15"/>
    <p:sldId id="280" r:id="rId16"/>
    <p:sldId id="321" r:id="rId17"/>
    <p:sldId id="322" r:id="rId18"/>
    <p:sldId id="267" r:id="rId19"/>
    <p:sldId id="329" r:id="rId20"/>
    <p:sldId id="281" r:id="rId21"/>
    <p:sldId id="286" r:id="rId22"/>
    <p:sldId id="323" r:id="rId23"/>
    <p:sldId id="287" r:id="rId24"/>
    <p:sldId id="288" r:id="rId25"/>
    <p:sldId id="318" r:id="rId26"/>
    <p:sldId id="289" r:id="rId27"/>
    <p:sldId id="290" r:id="rId28"/>
    <p:sldId id="291" r:id="rId29"/>
    <p:sldId id="292" r:id="rId30"/>
    <p:sldId id="293" r:id="rId31"/>
    <p:sldId id="268" r:id="rId32"/>
    <p:sldId id="282" r:id="rId33"/>
    <p:sldId id="324" r:id="rId34"/>
    <p:sldId id="294" r:id="rId35"/>
    <p:sldId id="295" r:id="rId36"/>
    <p:sldId id="325" r:id="rId37"/>
    <p:sldId id="296" r:id="rId38"/>
    <p:sldId id="270" r:id="rId39"/>
    <p:sldId id="283" r:id="rId40"/>
    <p:sldId id="330" r:id="rId41"/>
    <p:sldId id="297" r:id="rId42"/>
    <p:sldId id="298" r:id="rId43"/>
    <p:sldId id="299" r:id="rId44"/>
    <p:sldId id="300" r:id="rId45"/>
    <p:sldId id="301" r:id="rId46"/>
    <p:sldId id="303" r:id="rId47"/>
    <p:sldId id="305" r:id="rId48"/>
    <p:sldId id="306" r:id="rId49"/>
    <p:sldId id="308" r:id="rId50"/>
    <p:sldId id="307" r:id="rId51"/>
    <p:sldId id="304" r:id="rId52"/>
    <p:sldId id="302" r:id="rId53"/>
    <p:sldId id="309" r:id="rId54"/>
    <p:sldId id="310" r:id="rId55"/>
    <p:sldId id="311" r:id="rId56"/>
    <p:sldId id="312" r:id="rId57"/>
    <p:sldId id="313" r:id="rId58"/>
    <p:sldId id="314" r:id="rId59"/>
    <p:sldId id="315" r:id="rId60"/>
    <p:sldId id="331" r:id="rId61"/>
    <p:sldId id="327" r:id="rId62"/>
    <p:sldId id="328" r:id="rId63"/>
    <p:sldId id="27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1"/>
          <p:cNvSpPr/>
          <p:nvPr userDrawn="1"/>
        </p:nvSpPr>
        <p:spPr>
          <a:xfrm>
            <a:off x="1401178" y="3187126"/>
            <a:ext cx="5683364" cy="2357648"/>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8108612"/>
              <a:gd name="connsiteY0" fmla="*/ 21296 h 6963420"/>
              <a:gd name="connsiteX1" fmla="*/ 8108612 w 8108612"/>
              <a:gd name="connsiteY1" fmla="*/ 0 h 6963420"/>
              <a:gd name="connsiteX2" fmla="*/ 1117601 w 8108612"/>
              <a:gd name="connsiteY2" fmla="*/ 6919877 h 6963420"/>
              <a:gd name="connsiteX3" fmla="*/ 0 w 8108612"/>
              <a:gd name="connsiteY3" fmla="*/ 6963420 h 6963420"/>
              <a:gd name="connsiteX4" fmla="*/ 0 w 8108612"/>
              <a:gd name="connsiteY4" fmla="*/ 21296 h 6963420"/>
              <a:gd name="connsiteX0" fmla="*/ 0 w 8108612"/>
              <a:gd name="connsiteY0" fmla="*/ 21296 h 6963420"/>
              <a:gd name="connsiteX1" fmla="*/ 8108612 w 8108612"/>
              <a:gd name="connsiteY1" fmla="*/ 0 h 6963420"/>
              <a:gd name="connsiteX2" fmla="*/ 4380909 w 8108612"/>
              <a:gd name="connsiteY2" fmla="*/ 6941172 h 6963420"/>
              <a:gd name="connsiteX3" fmla="*/ 0 w 8108612"/>
              <a:gd name="connsiteY3" fmla="*/ 6963420 h 6963420"/>
              <a:gd name="connsiteX4" fmla="*/ 0 w 8108612"/>
              <a:gd name="connsiteY4" fmla="*/ 21296 h 6963420"/>
              <a:gd name="connsiteX0" fmla="*/ 0 w 8108612"/>
              <a:gd name="connsiteY0" fmla="*/ 21296 h 6966727"/>
              <a:gd name="connsiteX1" fmla="*/ 8108612 w 8108612"/>
              <a:gd name="connsiteY1" fmla="*/ 0 h 6966727"/>
              <a:gd name="connsiteX2" fmla="*/ 4380909 w 8108612"/>
              <a:gd name="connsiteY2" fmla="*/ 6966727 h 6966727"/>
              <a:gd name="connsiteX3" fmla="*/ 0 w 8108612"/>
              <a:gd name="connsiteY3" fmla="*/ 6963420 h 6966727"/>
              <a:gd name="connsiteX4" fmla="*/ 0 w 8108612"/>
              <a:gd name="connsiteY4" fmla="*/ 21296 h 6966727"/>
              <a:gd name="connsiteX0" fmla="*/ 0 w 8108612"/>
              <a:gd name="connsiteY0" fmla="*/ 21296 h 6966727"/>
              <a:gd name="connsiteX1" fmla="*/ 8108612 w 8108612"/>
              <a:gd name="connsiteY1" fmla="*/ 0 h 6966727"/>
              <a:gd name="connsiteX2" fmla="*/ 4847853 w 8108612"/>
              <a:gd name="connsiteY2" fmla="*/ 6966727 h 6966727"/>
              <a:gd name="connsiteX3" fmla="*/ 0 w 8108612"/>
              <a:gd name="connsiteY3" fmla="*/ 6963420 h 6966727"/>
              <a:gd name="connsiteX4" fmla="*/ 0 w 8108612"/>
              <a:gd name="connsiteY4" fmla="*/ 21296 h 6966727"/>
              <a:gd name="connsiteX0" fmla="*/ 0 w 7241431"/>
              <a:gd name="connsiteY0" fmla="*/ 21296 h 6966727"/>
              <a:gd name="connsiteX1" fmla="*/ 7241431 w 7241431"/>
              <a:gd name="connsiteY1" fmla="*/ 0 h 6966727"/>
              <a:gd name="connsiteX2" fmla="*/ 4847853 w 7241431"/>
              <a:gd name="connsiteY2" fmla="*/ 6966727 h 6966727"/>
              <a:gd name="connsiteX3" fmla="*/ 0 w 7241431"/>
              <a:gd name="connsiteY3" fmla="*/ 6963420 h 6966727"/>
              <a:gd name="connsiteX4" fmla="*/ 0 w 7241431"/>
              <a:gd name="connsiteY4" fmla="*/ 21296 h 6966727"/>
              <a:gd name="connsiteX0" fmla="*/ 0 w 7308137"/>
              <a:gd name="connsiteY0" fmla="*/ 21296 h 6966727"/>
              <a:gd name="connsiteX1" fmla="*/ 7308137 w 7308137"/>
              <a:gd name="connsiteY1" fmla="*/ 0 h 6966727"/>
              <a:gd name="connsiteX2" fmla="*/ 4847853 w 7308137"/>
              <a:gd name="connsiteY2" fmla="*/ 6966727 h 6966727"/>
              <a:gd name="connsiteX3" fmla="*/ 0 w 7308137"/>
              <a:gd name="connsiteY3" fmla="*/ 6963420 h 6966727"/>
              <a:gd name="connsiteX4" fmla="*/ 0 w 7308137"/>
              <a:gd name="connsiteY4" fmla="*/ 21296 h 6966727"/>
              <a:gd name="connsiteX0" fmla="*/ 0 w 7308137"/>
              <a:gd name="connsiteY0" fmla="*/ 21296 h 6966727"/>
              <a:gd name="connsiteX1" fmla="*/ 7308137 w 7308137"/>
              <a:gd name="connsiteY1" fmla="*/ 0 h 6966727"/>
              <a:gd name="connsiteX2" fmla="*/ 4794489 w 7308137"/>
              <a:gd name="connsiteY2" fmla="*/ 6966727 h 6966727"/>
              <a:gd name="connsiteX3" fmla="*/ 0 w 7308137"/>
              <a:gd name="connsiteY3" fmla="*/ 6963420 h 6966727"/>
              <a:gd name="connsiteX4" fmla="*/ 0 w 7308137"/>
              <a:gd name="connsiteY4" fmla="*/ 21296 h 6966727"/>
              <a:gd name="connsiteX0" fmla="*/ 0 w 7308137"/>
              <a:gd name="connsiteY0" fmla="*/ 21296 h 6997015"/>
              <a:gd name="connsiteX1" fmla="*/ 7308137 w 7308137"/>
              <a:gd name="connsiteY1" fmla="*/ 0 h 6997015"/>
              <a:gd name="connsiteX2" fmla="*/ 4834513 w 7308137"/>
              <a:gd name="connsiteY2" fmla="*/ 6997015 h 6997015"/>
              <a:gd name="connsiteX3" fmla="*/ 0 w 7308137"/>
              <a:gd name="connsiteY3" fmla="*/ 6963420 h 6997015"/>
              <a:gd name="connsiteX4" fmla="*/ 0 w 7308137"/>
              <a:gd name="connsiteY4" fmla="*/ 21296 h 6997015"/>
              <a:gd name="connsiteX0" fmla="*/ 0 w 7281455"/>
              <a:gd name="connsiteY0" fmla="*/ 21296 h 6997015"/>
              <a:gd name="connsiteX1" fmla="*/ 7281455 w 7281455"/>
              <a:gd name="connsiteY1" fmla="*/ 0 h 6997015"/>
              <a:gd name="connsiteX2" fmla="*/ 4834513 w 7281455"/>
              <a:gd name="connsiteY2" fmla="*/ 6997015 h 6997015"/>
              <a:gd name="connsiteX3" fmla="*/ 0 w 7281455"/>
              <a:gd name="connsiteY3" fmla="*/ 6963420 h 6997015"/>
              <a:gd name="connsiteX4" fmla="*/ 0 w 7281455"/>
              <a:gd name="connsiteY4" fmla="*/ 21296 h 6997015"/>
              <a:gd name="connsiteX0" fmla="*/ 0 w 7110703"/>
              <a:gd name="connsiteY0" fmla="*/ -1 h 6975718"/>
              <a:gd name="connsiteX1" fmla="*/ 7110703 w 7110703"/>
              <a:gd name="connsiteY1" fmla="*/ 19081 h 6975718"/>
              <a:gd name="connsiteX2" fmla="*/ 4834513 w 7110703"/>
              <a:gd name="connsiteY2" fmla="*/ 6975718 h 6975718"/>
              <a:gd name="connsiteX3" fmla="*/ 0 w 7110703"/>
              <a:gd name="connsiteY3" fmla="*/ 6942123 h 6975718"/>
              <a:gd name="connsiteX4" fmla="*/ 0 w 7110703"/>
              <a:gd name="connsiteY4" fmla="*/ -1 h 6975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0703" h="6975718">
                <a:moveTo>
                  <a:pt x="0" y="-1"/>
                </a:moveTo>
                <a:lnTo>
                  <a:pt x="7110703" y="19081"/>
                </a:lnTo>
                <a:lnTo>
                  <a:pt x="4834513" y="6975718"/>
                </a:lnTo>
                <a:lnTo>
                  <a:pt x="0" y="6942123"/>
                </a:lnTo>
                <a:lnTo>
                  <a:pt x="0" y="-1"/>
                </a:lnTo>
                <a:close/>
              </a:path>
            </a:pathLst>
          </a:cu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p:cNvSpPr/>
          <p:nvPr userDrawn="1"/>
        </p:nvSpPr>
        <p:spPr>
          <a:xfrm>
            <a:off x="-3309" y="-42062"/>
            <a:ext cx="5884893" cy="6942124"/>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079501 w 6633029"/>
              <a:gd name="connsiteY2" fmla="*/ 6936681 h 6942124"/>
              <a:gd name="connsiteX3" fmla="*/ 0 w 6633029"/>
              <a:gd name="connsiteY3" fmla="*/ 6942124 h 6942124"/>
              <a:gd name="connsiteX4" fmla="*/ 0 w 6633029"/>
              <a:gd name="connsiteY4" fmla="*/ 0 h 6942124"/>
              <a:gd name="connsiteX0" fmla="*/ 438150 w 7071179"/>
              <a:gd name="connsiteY0" fmla="*/ 0 h 6942124"/>
              <a:gd name="connsiteX1" fmla="*/ 7071179 w 7071179"/>
              <a:gd name="connsiteY1" fmla="*/ 0 h 6942124"/>
              <a:gd name="connsiteX2" fmla="*/ 1517651 w 7071179"/>
              <a:gd name="connsiteY2" fmla="*/ 6936681 h 6942124"/>
              <a:gd name="connsiteX3" fmla="*/ 0 w 7071179"/>
              <a:gd name="connsiteY3" fmla="*/ 6942124 h 6942124"/>
              <a:gd name="connsiteX4" fmla="*/ 438150 w 7071179"/>
              <a:gd name="connsiteY4" fmla="*/ 0 h 6942124"/>
              <a:gd name="connsiteX0" fmla="*/ 0 w 7109279"/>
              <a:gd name="connsiteY0" fmla="*/ 0 h 6942124"/>
              <a:gd name="connsiteX1" fmla="*/ 7109279 w 7109279"/>
              <a:gd name="connsiteY1" fmla="*/ 0 h 6942124"/>
              <a:gd name="connsiteX2" fmla="*/ 1555751 w 7109279"/>
              <a:gd name="connsiteY2" fmla="*/ 6936681 h 6942124"/>
              <a:gd name="connsiteX3" fmla="*/ 38100 w 7109279"/>
              <a:gd name="connsiteY3" fmla="*/ 6942124 h 6942124"/>
              <a:gd name="connsiteX4" fmla="*/ 0 w 7109279"/>
              <a:gd name="connsiteY4" fmla="*/ 0 h 6942124"/>
              <a:gd name="connsiteX0" fmla="*/ 11442 w 7120721"/>
              <a:gd name="connsiteY0" fmla="*/ 0 h 6942124"/>
              <a:gd name="connsiteX1" fmla="*/ 7120721 w 7120721"/>
              <a:gd name="connsiteY1" fmla="*/ 0 h 6942124"/>
              <a:gd name="connsiteX2" fmla="*/ 1567193 w 7120721"/>
              <a:gd name="connsiteY2" fmla="*/ 6936681 h 6942124"/>
              <a:gd name="connsiteX3" fmla="*/ 0 w 7120721"/>
              <a:gd name="connsiteY3" fmla="*/ 6942124 h 6942124"/>
              <a:gd name="connsiteX4" fmla="*/ 11442 w 7120721"/>
              <a:gd name="connsiteY4" fmla="*/ 0 h 694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0721" h="6942124">
                <a:moveTo>
                  <a:pt x="11442" y="0"/>
                </a:moveTo>
                <a:lnTo>
                  <a:pt x="7120721" y="0"/>
                </a:lnTo>
                <a:lnTo>
                  <a:pt x="1567193" y="6936681"/>
                </a:lnTo>
                <a:lnTo>
                  <a:pt x="0" y="6942124"/>
                </a:lnTo>
                <a:lnTo>
                  <a:pt x="11442" y="0"/>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1"/>
          <p:cNvSpPr/>
          <p:nvPr userDrawn="1"/>
        </p:nvSpPr>
        <p:spPr>
          <a:xfrm>
            <a:off x="-114574" y="2083684"/>
            <a:ext cx="7934741" cy="3692695"/>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8108612"/>
              <a:gd name="connsiteY0" fmla="*/ 21296 h 6963420"/>
              <a:gd name="connsiteX1" fmla="*/ 8108612 w 8108612"/>
              <a:gd name="connsiteY1" fmla="*/ 0 h 6963420"/>
              <a:gd name="connsiteX2" fmla="*/ 1117601 w 8108612"/>
              <a:gd name="connsiteY2" fmla="*/ 6919877 h 6963420"/>
              <a:gd name="connsiteX3" fmla="*/ 0 w 8108612"/>
              <a:gd name="connsiteY3" fmla="*/ 6963420 h 6963420"/>
              <a:gd name="connsiteX4" fmla="*/ 0 w 8108612"/>
              <a:gd name="connsiteY4" fmla="*/ 21296 h 6963420"/>
              <a:gd name="connsiteX0" fmla="*/ 0 w 8108612"/>
              <a:gd name="connsiteY0" fmla="*/ 21296 h 6963420"/>
              <a:gd name="connsiteX1" fmla="*/ 8108612 w 8108612"/>
              <a:gd name="connsiteY1" fmla="*/ 0 h 6963420"/>
              <a:gd name="connsiteX2" fmla="*/ 4380909 w 8108612"/>
              <a:gd name="connsiteY2" fmla="*/ 6941172 h 6963420"/>
              <a:gd name="connsiteX3" fmla="*/ 0 w 8108612"/>
              <a:gd name="connsiteY3" fmla="*/ 6963420 h 6963420"/>
              <a:gd name="connsiteX4" fmla="*/ 0 w 8108612"/>
              <a:gd name="connsiteY4" fmla="*/ 21296 h 6963420"/>
              <a:gd name="connsiteX0" fmla="*/ 0 w 8108612"/>
              <a:gd name="connsiteY0" fmla="*/ 21296 h 6966727"/>
              <a:gd name="connsiteX1" fmla="*/ 8108612 w 8108612"/>
              <a:gd name="connsiteY1" fmla="*/ 0 h 6966727"/>
              <a:gd name="connsiteX2" fmla="*/ 4380909 w 8108612"/>
              <a:gd name="connsiteY2" fmla="*/ 6966727 h 6966727"/>
              <a:gd name="connsiteX3" fmla="*/ 0 w 8108612"/>
              <a:gd name="connsiteY3" fmla="*/ 6963420 h 6966727"/>
              <a:gd name="connsiteX4" fmla="*/ 0 w 8108612"/>
              <a:gd name="connsiteY4" fmla="*/ 21296 h 6966727"/>
              <a:gd name="connsiteX0" fmla="*/ 0 w 8574165"/>
              <a:gd name="connsiteY0" fmla="*/ 21296 h 6966727"/>
              <a:gd name="connsiteX1" fmla="*/ 8574165 w 8574165"/>
              <a:gd name="connsiteY1" fmla="*/ 0 h 6966727"/>
              <a:gd name="connsiteX2" fmla="*/ 4846462 w 8574165"/>
              <a:gd name="connsiteY2" fmla="*/ 6966727 h 6966727"/>
              <a:gd name="connsiteX3" fmla="*/ 465553 w 8574165"/>
              <a:gd name="connsiteY3" fmla="*/ 6963420 h 6966727"/>
              <a:gd name="connsiteX4" fmla="*/ 0 w 8574165"/>
              <a:gd name="connsiteY4" fmla="*/ 21296 h 6966727"/>
              <a:gd name="connsiteX0" fmla="*/ 0 w 8574165"/>
              <a:gd name="connsiteY0" fmla="*/ 21296 h 7047269"/>
              <a:gd name="connsiteX1" fmla="*/ 8574165 w 8574165"/>
              <a:gd name="connsiteY1" fmla="*/ 0 h 7047269"/>
              <a:gd name="connsiteX2" fmla="*/ 4846462 w 8574165"/>
              <a:gd name="connsiteY2" fmla="*/ 6966727 h 7047269"/>
              <a:gd name="connsiteX3" fmla="*/ 0 w 8574165"/>
              <a:gd name="connsiteY3" fmla="*/ 7047269 h 7047269"/>
              <a:gd name="connsiteX4" fmla="*/ 0 w 8574165"/>
              <a:gd name="connsiteY4" fmla="*/ 21296 h 7047269"/>
              <a:gd name="connsiteX0" fmla="*/ 0 w 8574165"/>
              <a:gd name="connsiteY0" fmla="*/ 21296 h 7047269"/>
              <a:gd name="connsiteX1" fmla="*/ 8574165 w 8574165"/>
              <a:gd name="connsiteY1" fmla="*/ 0 h 7047269"/>
              <a:gd name="connsiteX2" fmla="*/ 4833121 w 8574165"/>
              <a:gd name="connsiteY2" fmla="*/ 7026799 h 7047269"/>
              <a:gd name="connsiteX3" fmla="*/ 0 w 8574165"/>
              <a:gd name="connsiteY3" fmla="*/ 7047269 h 7047269"/>
              <a:gd name="connsiteX4" fmla="*/ 0 w 8574165"/>
              <a:gd name="connsiteY4" fmla="*/ 21296 h 7047269"/>
              <a:gd name="connsiteX0" fmla="*/ 0 w 8574165"/>
              <a:gd name="connsiteY0" fmla="*/ 21296 h 7066845"/>
              <a:gd name="connsiteX1" fmla="*/ 8574165 w 8574165"/>
              <a:gd name="connsiteY1" fmla="*/ 0 h 7066845"/>
              <a:gd name="connsiteX2" fmla="*/ 4833121 w 8574165"/>
              <a:gd name="connsiteY2" fmla="*/ 7066845 h 7066845"/>
              <a:gd name="connsiteX3" fmla="*/ 0 w 8574165"/>
              <a:gd name="connsiteY3" fmla="*/ 7047269 h 7066845"/>
              <a:gd name="connsiteX4" fmla="*/ 0 w 8574165"/>
              <a:gd name="connsiteY4" fmla="*/ 21296 h 7066845"/>
              <a:gd name="connsiteX0" fmla="*/ 0 w 8574165"/>
              <a:gd name="connsiteY0" fmla="*/ 21296 h 7047269"/>
              <a:gd name="connsiteX1" fmla="*/ 8574165 w 8574165"/>
              <a:gd name="connsiteY1" fmla="*/ 0 h 7047269"/>
              <a:gd name="connsiteX2" fmla="*/ 5006557 w 8574165"/>
              <a:gd name="connsiteY2" fmla="*/ 6746469 h 7047269"/>
              <a:gd name="connsiteX3" fmla="*/ 0 w 8574165"/>
              <a:gd name="connsiteY3" fmla="*/ 7047269 h 7047269"/>
              <a:gd name="connsiteX4" fmla="*/ 0 w 8574165"/>
              <a:gd name="connsiteY4" fmla="*/ 21296 h 7047269"/>
              <a:gd name="connsiteX0" fmla="*/ 0 w 8574165"/>
              <a:gd name="connsiteY0" fmla="*/ 21296 h 6746915"/>
              <a:gd name="connsiteX1" fmla="*/ 8574165 w 8574165"/>
              <a:gd name="connsiteY1" fmla="*/ 0 h 6746915"/>
              <a:gd name="connsiteX2" fmla="*/ 5006557 w 8574165"/>
              <a:gd name="connsiteY2" fmla="*/ 6746469 h 6746915"/>
              <a:gd name="connsiteX3" fmla="*/ 0 w 8574165"/>
              <a:gd name="connsiteY3" fmla="*/ 6746915 h 6746915"/>
              <a:gd name="connsiteX4" fmla="*/ 0 w 8574165"/>
              <a:gd name="connsiteY4" fmla="*/ 21296 h 6746915"/>
              <a:gd name="connsiteX0" fmla="*/ 0 w 9911577"/>
              <a:gd name="connsiteY0" fmla="*/ 91045 h 6746915"/>
              <a:gd name="connsiteX1" fmla="*/ 9911577 w 9911577"/>
              <a:gd name="connsiteY1" fmla="*/ 0 h 6746915"/>
              <a:gd name="connsiteX2" fmla="*/ 6343969 w 9911577"/>
              <a:gd name="connsiteY2" fmla="*/ 6746469 h 6746915"/>
              <a:gd name="connsiteX3" fmla="*/ 1337412 w 9911577"/>
              <a:gd name="connsiteY3" fmla="*/ 6746915 h 6746915"/>
              <a:gd name="connsiteX4" fmla="*/ 0 w 9911577"/>
              <a:gd name="connsiteY4" fmla="*/ 91045 h 6746915"/>
              <a:gd name="connsiteX0" fmla="*/ 15922 w 9927499"/>
              <a:gd name="connsiteY0" fmla="*/ 91045 h 6746469"/>
              <a:gd name="connsiteX1" fmla="*/ 9927499 w 9927499"/>
              <a:gd name="connsiteY1" fmla="*/ 0 h 6746469"/>
              <a:gd name="connsiteX2" fmla="*/ 6359891 w 9927499"/>
              <a:gd name="connsiteY2" fmla="*/ 6746469 h 6746469"/>
              <a:gd name="connsiteX3" fmla="*/ 0 w 9927499"/>
              <a:gd name="connsiteY3" fmla="*/ 6607418 h 6746469"/>
              <a:gd name="connsiteX4" fmla="*/ 15922 w 9927499"/>
              <a:gd name="connsiteY4" fmla="*/ 91045 h 6746469"/>
              <a:gd name="connsiteX0" fmla="*/ 5973 w 9927499"/>
              <a:gd name="connsiteY0" fmla="*/ 3884 h 6746469"/>
              <a:gd name="connsiteX1" fmla="*/ 9927499 w 9927499"/>
              <a:gd name="connsiteY1" fmla="*/ 0 h 6746469"/>
              <a:gd name="connsiteX2" fmla="*/ 6359891 w 9927499"/>
              <a:gd name="connsiteY2" fmla="*/ 6746469 h 6746469"/>
              <a:gd name="connsiteX3" fmla="*/ 0 w 9927499"/>
              <a:gd name="connsiteY3" fmla="*/ 6607418 h 6746469"/>
              <a:gd name="connsiteX4" fmla="*/ 5973 w 9927499"/>
              <a:gd name="connsiteY4" fmla="*/ 3884 h 6746469"/>
              <a:gd name="connsiteX0" fmla="*/ 5973 w 9927499"/>
              <a:gd name="connsiteY0" fmla="*/ 3884 h 6746469"/>
              <a:gd name="connsiteX1" fmla="*/ 9927499 w 9927499"/>
              <a:gd name="connsiteY1" fmla="*/ 0 h 6746469"/>
              <a:gd name="connsiteX2" fmla="*/ 6359891 w 9927499"/>
              <a:gd name="connsiteY2" fmla="*/ 6746469 h 6746469"/>
              <a:gd name="connsiteX3" fmla="*/ 0 w 9927499"/>
              <a:gd name="connsiteY3" fmla="*/ 6738160 h 6746469"/>
              <a:gd name="connsiteX4" fmla="*/ 5973 w 9927499"/>
              <a:gd name="connsiteY4" fmla="*/ 3884 h 674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7499" h="6746469">
                <a:moveTo>
                  <a:pt x="5973" y="3884"/>
                </a:moveTo>
                <a:lnTo>
                  <a:pt x="9927499" y="0"/>
                </a:lnTo>
                <a:lnTo>
                  <a:pt x="6359891" y="6746469"/>
                </a:lnTo>
                <a:lnTo>
                  <a:pt x="0" y="6738160"/>
                </a:lnTo>
                <a:cubicBezTo>
                  <a:pt x="5307" y="4566036"/>
                  <a:pt x="666" y="2176008"/>
                  <a:pt x="5973" y="3884"/>
                </a:cubicBezTo>
                <a:close/>
              </a:path>
            </a:pathLst>
          </a:custGeom>
          <a:gradFill flip="none" rotWithShape="1">
            <a:gsLst>
              <a:gs pos="7000">
                <a:srgbClr val="E65925"/>
              </a:gs>
              <a:gs pos="87000">
                <a:srgbClr val="F68C18"/>
              </a:gs>
            </a:gsLst>
            <a:lin ang="27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2" name="Straight Connector 11"/>
          <p:cNvCxnSpPr/>
          <p:nvPr userDrawn="1"/>
        </p:nvCxnSpPr>
        <p:spPr>
          <a:xfrm>
            <a:off x="508764" y="4037949"/>
            <a:ext cx="5180522"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4" name="Title 1"/>
          <p:cNvSpPr>
            <a:spLocks noGrp="1"/>
          </p:cNvSpPr>
          <p:nvPr userDrawn="1">
            <p:ph type="title" hasCustomPrompt="1"/>
          </p:nvPr>
        </p:nvSpPr>
        <p:spPr>
          <a:xfrm>
            <a:off x="431486" y="2656202"/>
            <a:ext cx="6677793" cy="1296000"/>
          </a:xfrm>
        </p:spPr>
        <p:txBody>
          <a:bodyPr anchor="b"/>
          <a:lstStyle>
            <a:lvl1pPr marL="0" marR="0" indent="0" algn="l" defTabSz="914400" rtl="0" eaLnBrk="1" fontAlgn="auto" latinLnBrk="0" hangingPunct="1">
              <a:lnSpc>
                <a:spcPct val="90000"/>
              </a:lnSpc>
              <a:spcBef>
                <a:spcPct val="0"/>
              </a:spcBef>
              <a:spcAft>
                <a:spcPts val="0"/>
              </a:spcAft>
              <a:buClrTx/>
              <a:buSzTx/>
              <a:buFontTx/>
              <a:buNone/>
              <a:tabLst/>
              <a:defRPr sz="3600" b="1">
                <a:solidFill>
                  <a:schemeClr val="bg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Project Title</a:t>
            </a:r>
          </a:p>
        </p:txBody>
      </p:sp>
      <p:sp>
        <p:nvSpPr>
          <p:cNvPr id="15" name="Text Placeholder 2"/>
          <p:cNvSpPr>
            <a:spLocks noGrp="1"/>
          </p:cNvSpPr>
          <p:nvPr userDrawn="1">
            <p:ph type="body" idx="1" hasCustomPrompt="1"/>
          </p:nvPr>
        </p:nvSpPr>
        <p:spPr>
          <a:xfrm>
            <a:off x="431486" y="4100901"/>
            <a:ext cx="5257800" cy="54744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Project Group Members</a:t>
            </a:r>
          </a:p>
        </p:txBody>
      </p:sp>
      <p:pic>
        <p:nvPicPr>
          <p:cNvPr id="3" name="Picture 2">
            <a:extLst>
              <a:ext uri="{FF2B5EF4-FFF2-40B4-BE49-F238E27FC236}">
                <a16:creationId xmlns:a16="http://schemas.microsoft.com/office/drawing/2014/main" id="{4AE71B99-EDAE-A968-34D7-3D9FB37D9F0C}"/>
              </a:ext>
            </a:extLst>
          </p:cNvPr>
          <p:cNvPicPr>
            <a:picLocks noChangeAspect="1"/>
          </p:cNvPicPr>
          <p:nvPr userDrawn="1"/>
        </p:nvPicPr>
        <p:blipFill>
          <a:blip r:embed="rId3"/>
          <a:stretch>
            <a:fillRect/>
          </a:stretch>
        </p:blipFill>
        <p:spPr>
          <a:xfrm>
            <a:off x="-114574" y="162166"/>
            <a:ext cx="3168072" cy="1025094"/>
          </a:xfrm>
          <a:prstGeom prst="rect">
            <a:avLst/>
          </a:prstGeom>
        </p:spPr>
      </p:pic>
    </p:spTree>
    <p:extLst>
      <p:ext uri="{BB962C8B-B14F-4D97-AF65-F5344CB8AC3E}">
        <p14:creationId xmlns:p14="http://schemas.microsoft.com/office/powerpoint/2010/main" val="360174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899A70-3933-4DBF-90EF-BA548142E849}"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87420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2881073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049606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46756" cy="7001300"/>
          </a:xfrm>
          <a:prstGeom prst="rect">
            <a:avLst/>
          </a:prstGeom>
        </p:spPr>
      </p:pic>
      <p:sp>
        <p:nvSpPr>
          <p:cNvPr id="16" name="Slide Number Placeholder 2"/>
          <p:cNvSpPr txBox="1">
            <a:spLocks/>
          </p:cNvSpPr>
          <p:nvPr userDrawn="1"/>
        </p:nvSpPr>
        <p:spPr>
          <a:xfrm>
            <a:off x="11044381" y="6502122"/>
            <a:ext cx="498816" cy="405544"/>
          </a:xfrm>
          <a:prstGeom prst="rect">
            <a:avLst/>
          </a:prstGeom>
        </p:spPr>
        <p:txBody>
          <a:bodyPr/>
          <a:lstStyle>
            <a:defPPr>
              <a:defRPr lang="en-US"/>
            </a:defPPr>
            <a:lvl1pPr marL="0" algn="l" defTabSz="967453" rtl="0" eaLnBrk="1" latinLnBrk="0" hangingPunct="1">
              <a:defRPr sz="1905" kern="1200">
                <a:solidFill>
                  <a:schemeClr val="tx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fld id="{70322034-08C9-49CF-9DF9-8DD2FBBAC4B2}" type="slidenum">
              <a:rPr lang="en-IN" smtClean="0"/>
              <a:pPr/>
              <a:t>‹#›</a:t>
            </a:fld>
            <a:endParaRPr lang="en-IN"/>
          </a:p>
        </p:txBody>
      </p:sp>
      <p:cxnSp>
        <p:nvCxnSpPr>
          <p:cNvPr id="38" name="Straight Connector 37"/>
          <p:cNvCxnSpPr/>
          <p:nvPr/>
        </p:nvCxnSpPr>
        <p:spPr>
          <a:xfrm>
            <a:off x="4668000" y="4432633"/>
            <a:ext cx="7524000" cy="144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073549" y="2563746"/>
            <a:ext cx="51184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4986" y="2533402"/>
            <a:ext cx="12542985" cy="1928384"/>
            <a:chOff x="99742" y="2646001"/>
            <a:chExt cx="10862861" cy="1711815"/>
          </a:xfrm>
        </p:grpSpPr>
        <p:sp>
          <p:nvSpPr>
            <p:cNvPr id="42" name="Rectangle 41"/>
            <p:cNvSpPr/>
            <p:nvPr/>
          </p:nvSpPr>
          <p:spPr>
            <a:xfrm>
              <a:off x="4794414" y="3051713"/>
              <a:ext cx="6168189" cy="327854"/>
            </a:xfrm>
            <a:prstGeom prst="rect">
              <a:avLst/>
            </a:prstGeom>
          </p:spPr>
          <p:txBody>
            <a:bodyPr wrap="square">
              <a:spAutoFit/>
            </a:bodyPr>
            <a:lstStyle/>
            <a:p>
              <a:r>
                <a:rPr lang="en-US" sz="1800" dirty="0">
                  <a:solidFill>
                    <a:schemeClr val="bg1"/>
                  </a:solidFill>
                </a:rPr>
                <a:t>Group Members</a:t>
              </a:r>
              <a:endParaRPr lang="en-IN" sz="1800" dirty="0">
                <a:solidFill>
                  <a:schemeClr val="bg1"/>
                </a:solidFill>
              </a:endParaRPr>
            </a:p>
          </p:txBody>
        </p:sp>
        <p:sp>
          <p:nvSpPr>
            <p:cNvPr id="43" name="Rectangle 42"/>
            <p:cNvSpPr/>
            <p:nvPr userDrawn="1"/>
          </p:nvSpPr>
          <p:spPr>
            <a:xfrm>
              <a:off x="99742" y="2646001"/>
              <a:ext cx="4603315" cy="1711815"/>
            </a:xfrm>
            <a:custGeom>
              <a:avLst/>
              <a:gdLst>
                <a:gd name="connsiteX0" fmla="*/ 0 w 3723181"/>
                <a:gd name="connsiteY0" fmla="*/ 0 h 1233232"/>
                <a:gd name="connsiteX1" fmla="*/ 3723181 w 3723181"/>
                <a:gd name="connsiteY1" fmla="*/ 0 h 1233232"/>
                <a:gd name="connsiteX2" fmla="*/ 3723181 w 3723181"/>
                <a:gd name="connsiteY2" fmla="*/ 1233232 h 1233232"/>
                <a:gd name="connsiteX3" fmla="*/ 0 w 3723181"/>
                <a:gd name="connsiteY3" fmla="*/ 1233232 h 1233232"/>
                <a:gd name="connsiteX4" fmla="*/ 0 w 3723181"/>
                <a:gd name="connsiteY4" fmla="*/ 0 h 1233232"/>
                <a:gd name="connsiteX0" fmla="*/ 0 w 3723181"/>
                <a:gd name="connsiteY0" fmla="*/ 0 h 1233232"/>
                <a:gd name="connsiteX1" fmla="*/ 3723181 w 3723181"/>
                <a:gd name="connsiteY1" fmla="*/ 0 h 1233232"/>
                <a:gd name="connsiteX2" fmla="*/ 3050081 w 3723181"/>
                <a:gd name="connsiteY2" fmla="*/ 1233232 h 1233232"/>
                <a:gd name="connsiteX3" fmla="*/ 0 w 3723181"/>
                <a:gd name="connsiteY3" fmla="*/ 1233232 h 1233232"/>
                <a:gd name="connsiteX4" fmla="*/ 0 w 3723181"/>
                <a:gd name="connsiteY4" fmla="*/ 0 h 1233232"/>
                <a:gd name="connsiteX0" fmla="*/ 1117600 w 4840781"/>
                <a:gd name="connsiteY0" fmla="*/ 0 h 1258632"/>
                <a:gd name="connsiteX1" fmla="*/ 4840781 w 4840781"/>
                <a:gd name="connsiteY1" fmla="*/ 0 h 1258632"/>
                <a:gd name="connsiteX2" fmla="*/ 4167681 w 4840781"/>
                <a:gd name="connsiteY2" fmla="*/ 1233232 h 1258632"/>
                <a:gd name="connsiteX3" fmla="*/ 0 w 4840781"/>
                <a:gd name="connsiteY3" fmla="*/ 1258632 h 1258632"/>
                <a:gd name="connsiteX4" fmla="*/ 1117600 w 4840781"/>
                <a:gd name="connsiteY4" fmla="*/ 0 h 1258632"/>
                <a:gd name="connsiteX0" fmla="*/ 0 w 4853481"/>
                <a:gd name="connsiteY0" fmla="*/ 12700 h 1258632"/>
                <a:gd name="connsiteX1" fmla="*/ 4853481 w 4853481"/>
                <a:gd name="connsiteY1" fmla="*/ 0 h 1258632"/>
                <a:gd name="connsiteX2" fmla="*/ 4180381 w 4853481"/>
                <a:gd name="connsiteY2" fmla="*/ 1233232 h 1258632"/>
                <a:gd name="connsiteX3" fmla="*/ 12700 w 4853481"/>
                <a:gd name="connsiteY3" fmla="*/ 1258632 h 1258632"/>
                <a:gd name="connsiteX4" fmla="*/ 0 w 4853481"/>
                <a:gd name="connsiteY4" fmla="*/ 12700 h 1258632"/>
                <a:gd name="connsiteX0" fmla="*/ 0 w 4853481"/>
                <a:gd name="connsiteY0" fmla="*/ 12700 h 1271332"/>
                <a:gd name="connsiteX1" fmla="*/ 4853481 w 4853481"/>
                <a:gd name="connsiteY1" fmla="*/ 0 h 1271332"/>
                <a:gd name="connsiteX2" fmla="*/ 4180381 w 4853481"/>
                <a:gd name="connsiteY2" fmla="*/ 1233232 h 1271332"/>
                <a:gd name="connsiteX3" fmla="*/ 0 w 4853481"/>
                <a:gd name="connsiteY3" fmla="*/ 1271332 h 1271332"/>
                <a:gd name="connsiteX4" fmla="*/ 0 w 4853481"/>
                <a:gd name="connsiteY4" fmla="*/ 12700 h 1271332"/>
                <a:gd name="connsiteX0" fmla="*/ 0 w 4872328"/>
                <a:gd name="connsiteY0" fmla="*/ 20854 h 1279486"/>
                <a:gd name="connsiteX1" fmla="*/ 4872328 w 4872328"/>
                <a:gd name="connsiteY1" fmla="*/ 0 h 1279486"/>
                <a:gd name="connsiteX2" fmla="*/ 4180381 w 4872328"/>
                <a:gd name="connsiteY2" fmla="*/ 1241386 h 1279486"/>
                <a:gd name="connsiteX3" fmla="*/ 0 w 4872328"/>
                <a:gd name="connsiteY3" fmla="*/ 1279486 h 1279486"/>
                <a:gd name="connsiteX4" fmla="*/ 0 w 4872328"/>
                <a:gd name="connsiteY4" fmla="*/ 20854 h 1279486"/>
                <a:gd name="connsiteX0" fmla="*/ 1002977 w 4872328"/>
                <a:gd name="connsiteY0" fmla="*/ 8091 h 1279486"/>
                <a:gd name="connsiteX1" fmla="*/ 4872328 w 4872328"/>
                <a:gd name="connsiteY1" fmla="*/ 0 h 1279486"/>
                <a:gd name="connsiteX2" fmla="*/ 4180381 w 4872328"/>
                <a:gd name="connsiteY2" fmla="*/ 1241386 h 1279486"/>
                <a:gd name="connsiteX3" fmla="*/ 0 w 4872328"/>
                <a:gd name="connsiteY3" fmla="*/ 1279486 h 1279486"/>
                <a:gd name="connsiteX4" fmla="*/ 1002977 w 4872328"/>
                <a:gd name="connsiteY4" fmla="*/ 8091 h 1279486"/>
                <a:gd name="connsiteX0" fmla="*/ 0 w 3869351"/>
                <a:gd name="connsiteY0" fmla="*/ 8091 h 1266723"/>
                <a:gd name="connsiteX1" fmla="*/ 3869351 w 3869351"/>
                <a:gd name="connsiteY1" fmla="*/ 0 h 1266723"/>
                <a:gd name="connsiteX2" fmla="*/ 3177404 w 3869351"/>
                <a:gd name="connsiteY2" fmla="*/ 1241386 h 1266723"/>
                <a:gd name="connsiteX3" fmla="*/ 14750 w 3869351"/>
                <a:gd name="connsiteY3" fmla="*/ 1266723 h 1266723"/>
                <a:gd name="connsiteX4" fmla="*/ 0 w 3869351"/>
                <a:gd name="connsiteY4" fmla="*/ 8091 h 1266723"/>
                <a:gd name="connsiteX0" fmla="*/ 4362 w 3873713"/>
                <a:gd name="connsiteY0" fmla="*/ 8091 h 1254320"/>
                <a:gd name="connsiteX1" fmla="*/ 3873713 w 3873713"/>
                <a:gd name="connsiteY1" fmla="*/ 0 h 1254320"/>
                <a:gd name="connsiteX2" fmla="*/ 3181766 w 3873713"/>
                <a:gd name="connsiteY2" fmla="*/ 1241386 h 1254320"/>
                <a:gd name="connsiteX3" fmla="*/ 0 w 3873713"/>
                <a:gd name="connsiteY3" fmla="*/ 1254320 h 1254320"/>
                <a:gd name="connsiteX4" fmla="*/ 4362 w 3873713"/>
                <a:gd name="connsiteY4" fmla="*/ 8091 h 1254320"/>
                <a:gd name="connsiteX0" fmla="*/ 4362 w 3969750"/>
                <a:gd name="connsiteY0" fmla="*/ 0 h 1246229"/>
                <a:gd name="connsiteX1" fmla="*/ 3969750 w 3969750"/>
                <a:gd name="connsiteY1" fmla="*/ 1143 h 1246229"/>
                <a:gd name="connsiteX2" fmla="*/ 3181766 w 3969750"/>
                <a:gd name="connsiteY2" fmla="*/ 1233295 h 1246229"/>
                <a:gd name="connsiteX3" fmla="*/ 0 w 3969750"/>
                <a:gd name="connsiteY3" fmla="*/ 1246229 h 1246229"/>
                <a:gd name="connsiteX4" fmla="*/ 4362 w 3969750"/>
                <a:gd name="connsiteY4" fmla="*/ 0 h 1246229"/>
                <a:gd name="connsiteX0" fmla="*/ 4362 w 3969750"/>
                <a:gd name="connsiteY0" fmla="*/ 0 h 1246229"/>
                <a:gd name="connsiteX1" fmla="*/ 3969750 w 3969750"/>
                <a:gd name="connsiteY1" fmla="*/ 1143 h 1246229"/>
                <a:gd name="connsiteX2" fmla="*/ 3363168 w 3969750"/>
                <a:gd name="connsiteY2" fmla="*/ 1242529 h 1246229"/>
                <a:gd name="connsiteX3" fmla="*/ 0 w 3969750"/>
                <a:gd name="connsiteY3" fmla="*/ 1246229 h 1246229"/>
                <a:gd name="connsiteX4" fmla="*/ 4362 w 3969750"/>
                <a:gd name="connsiteY4" fmla="*/ 0 h 124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9750" h="1246229">
                  <a:moveTo>
                    <a:pt x="4362" y="0"/>
                  </a:moveTo>
                  <a:lnTo>
                    <a:pt x="3969750" y="1143"/>
                  </a:lnTo>
                  <a:lnTo>
                    <a:pt x="3363168" y="1242529"/>
                  </a:lnTo>
                  <a:lnTo>
                    <a:pt x="0" y="1246229"/>
                  </a:lnTo>
                  <a:lnTo>
                    <a:pt x="43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4" name="Title 1"/>
          <p:cNvSpPr txBox="1">
            <a:spLocks/>
          </p:cNvSpPr>
          <p:nvPr userDrawn="1"/>
        </p:nvSpPr>
        <p:spPr>
          <a:xfrm>
            <a:off x="5363588" y="2393534"/>
            <a:ext cx="1667097" cy="611757"/>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b="1" dirty="0">
                <a:solidFill>
                  <a:schemeClr val="bg1"/>
                </a:solidFill>
              </a:rPr>
              <a:t>THANK YOU</a:t>
            </a:r>
            <a:endParaRPr lang="en-IN" sz="2800" b="1" dirty="0">
              <a:solidFill>
                <a:schemeClr val="bg1"/>
              </a:solidFill>
            </a:endParaRPr>
          </a:p>
        </p:txBody>
      </p:sp>
      <p:pic>
        <p:nvPicPr>
          <p:cNvPr id="5" name="Picture 4">
            <a:extLst>
              <a:ext uri="{FF2B5EF4-FFF2-40B4-BE49-F238E27FC236}">
                <a16:creationId xmlns:a16="http://schemas.microsoft.com/office/drawing/2014/main" id="{3904247B-5DE1-6818-8EE4-9A187807F831}"/>
              </a:ext>
            </a:extLst>
          </p:cNvPr>
          <p:cNvPicPr>
            <a:picLocks noChangeAspect="1"/>
          </p:cNvPicPr>
          <p:nvPr userDrawn="1"/>
        </p:nvPicPr>
        <p:blipFill>
          <a:blip r:embed="rId3"/>
          <a:stretch>
            <a:fillRect/>
          </a:stretch>
        </p:blipFill>
        <p:spPr>
          <a:xfrm>
            <a:off x="92364" y="2728838"/>
            <a:ext cx="4327726" cy="1400324"/>
          </a:xfrm>
          <a:prstGeom prst="rect">
            <a:avLst/>
          </a:prstGeom>
        </p:spPr>
      </p:pic>
    </p:spTree>
    <p:extLst>
      <p:ext uri="{BB962C8B-B14F-4D97-AF65-F5344CB8AC3E}">
        <p14:creationId xmlns:p14="http://schemas.microsoft.com/office/powerpoint/2010/main" val="35222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571073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998793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1159297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1899A70-3933-4DBF-90EF-BA548142E849}"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1431821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1899A70-3933-4DBF-90EF-BA548142E849}" type="datetimeFigureOut">
              <a:rPr lang="en-IN" smtClean="0"/>
              <a:t>17-07-2024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952873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1899A70-3933-4DBF-90EF-BA548142E849}" type="datetimeFigureOut">
              <a:rPr lang="en-IN" smtClean="0"/>
              <a:t>17-07-2024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114257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99A70-3933-4DBF-90EF-BA548142E849}" type="datetimeFigureOut">
              <a:rPr lang="en-IN" smtClean="0"/>
              <a:t>17-07-2024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97803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899A70-3933-4DBF-90EF-BA548142E849}"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161676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99A70-3933-4DBF-90EF-BA548142E849}" type="datetimeFigureOut">
              <a:rPr lang="en-IN" smtClean="0"/>
              <a:t>17-07-2024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C0149-F25E-4258-9874-E37679DDFFC2}" type="slidenum">
              <a:rPr lang="en-IN" smtClean="0"/>
              <a:t>‹#›</a:t>
            </a:fld>
            <a:endParaRPr lang="en-IN"/>
          </a:p>
        </p:txBody>
      </p:sp>
      <p:pic>
        <p:nvPicPr>
          <p:cNvPr id="7" name="Picture 6" descr="Manipal University Jaipur - Online MBA Programme | College Partner">
            <a:extLst>
              <a:ext uri="{FF2B5EF4-FFF2-40B4-BE49-F238E27FC236}">
                <a16:creationId xmlns:a16="http://schemas.microsoft.com/office/drawing/2014/main" id="{795A3EB2-8F8F-E07B-56DD-D6A5AC07CD63}"/>
              </a:ext>
            </a:extLst>
          </p:cNvPr>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422176" y="352573"/>
            <a:ext cx="2025440" cy="709378"/>
          </a:xfrm>
          <a:prstGeom prst="rect">
            <a:avLst/>
          </a:prstGeom>
          <a:noFill/>
          <a:ln>
            <a:noFill/>
          </a:ln>
        </p:spPr>
      </p:pic>
      <p:pic>
        <p:nvPicPr>
          <p:cNvPr id="9" name="Picture 8">
            <a:extLst>
              <a:ext uri="{FF2B5EF4-FFF2-40B4-BE49-F238E27FC236}">
                <a16:creationId xmlns:a16="http://schemas.microsoft.com/office/drawing/2014/main" id="{FBC91733-9E07-67C7-D723-FBE3D8035014}"/>
              </a:ext>
            </a:extLst>
          </p:cNvPr>
          <p:cNvPicPr>
            <a:picLocks noChangeAspect="1"/>
          </p:cNvPicPr>
          <p:nvPr userDrawn="1"/>
        </p:nvPicPr>
        <p:blipFill>
          <a:blip r:embed="rId16"/>
          <a:stretch>
            <a:fillRect/>
          </a:stretch>
        </p:blipFill>
        <p:spPr>
          <a:xfrm>
            <a:off x="9748837" y="5891212"/>
            <a:ext cx="1833563" cy="647700"/>
          </a:xfrm>
          <a:prstGeom prst="rect">
            <a:avLst/>
          </a:prstGeom>
        </p:spPr>
      </p:pic>
    </p:spTree>
    <p:extLst>
      <p:ext uri="{BB962C8B-B14F-4D97-AF65-F5344CB8AC3E}">
        <p14:creationId xmlns:p14="http://schemas.microsoft.com/office/powerpoint/2010/main" val="826095947"/>
      </p:ext>
    </p:extLst>
  </p:cSld>
  <p:clrMap bg1="lt1" tx1="dk1" bg2="lt2" tx2="dk2" accent1="accent1" accent2="accent2" accent3="accent3" accent4="accent4" accent5="accent5" accent6="accent6" hlink="hlink" folHlink="folHlink"/>
  <p:sldLayoutIdLst>
    <p:sldLayoutId id="2147483662"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004791-EB90-BA9E-AFFC-BF5E76AC0CF5}"/>
              </a:ext>
            </a:extLst>
          </p:cNvPr>
          <p:cNvSpPr>
            <a:spLocks noGrp="1"/>
          </p:cNvSpPr>
          <p:nvPr>
            <p:ph type="title"/>
          </p:nvPr>
        </p:nvSpPr>
        <p:spPr>
          <a:xfrm>
            <a:off x="412376" y="2019708"/>
            <a:ext cx="6677793" cy="1296000"/>
          </a:xfrm>
        </p:spPr>
        <p:txBody>
          <a:bodyPr>
            <a:normAutofit/>
          </a:bodyPr>
          <a:lstStyle/>
          <a:p>
            <a:r>
              <a:rPr lang="en-IN" sz="2800" dirty="0"/>
              <a:t>Hotel_Booking_Cancellation_Prediction</a:t>
            </a:r>
          </a:p>
        </p:txBody>
      </p:sp>
      <p:sp>
        <p:nvSpPr>
          <p:cNvPr id="4" name="Text Placeholder 3">
            <a:extLst>
              <a:ext uri="{FF2B5EF4-FFF2-40B4-BE49-F238E27FC236}">
                <a16:creationId xmlns:a16="http://schemas.microsoft.com/office/drawing/2014/main" id="{D6ADF232-C9B5-984B-2E60-5076424F1098}"/>
              </a:ext>
            </a:extLst>
          </p:cNvPr>
          <p:cNvSpPr>
            <a:spLocks noGrp="1"/>
          </p:cNvSpPr>
          <p:nvPr>
            <p:ph type="body" idx="1"/>
          </p:nvPr>
        </p:nvSpPr>
        <p:spPr>
          <a:xfrm>
            <a:off x="412376" y="3867819"/>
            <a:ext cx="5257800" cy="2557226"/>
          </a:xfrm>
        </p:spPr>
        <p:txBody>
          <a:bodyPr>
            <a:normAutofit/>
          </a:bodyPr>
          <a:lstStyle/>
          <a:p>
            <a:pPr marL="457200" indent="-457200">
              <a:buAutoNum type="arabicPeriod"/>
            </a:pPr>
            <a:endParaRPr lang="en-IN" sz="1600" dirty="0"/>
          </a:p>
          <a:p>
            <a:pPr marL="457200" indent="-457200">
              <a:buAutoNum type="arabicPeriod"/>
            </a:pPr>
            <a:r>
              <a:rPr lang="en-IN" sz="1600" dirty="0"/>
              <a:t>Himanshi Sharma</a:t>
            </a:r>
          </a:p>
          <a:p>
            <a:pPr marL="457200" indent="-457200">
              <a:buAutoNum type="arabicPeriod"/>
            </a:pPr>
            <a:r>
              <a:rPr lang="en-IN" sz="1600" dirty="0"/>
              <a:t>Sreyashi Basak</a:t>
            </a:r>
          </a:p>
          <a:p>
            <a:pPr marL="457200" indent="-457200">
              <a:buFont typeface="Arial" panose="020B0604020202020204" pitchFamily="34" charset="0"/>
              <a:buAutoNum type="arabicPeriod"/>
            </a:pPr>
            <a:r>
              <a:rPr lang="en-IN" sz="1600" dirty="0"/>
              <a:t>Anusha</a:t>
            </a:r>
          </a:p>
          <a:p>
            <a:pPr marL="457200" indent="-457200">
              <a:buFont typeface="Arial" panose="020B0604020202020204" pitchFamily="34" charset="0"/>
              <a:buAutoNum type="arabicPeriod"/>
            </a:pPr>
            <a:r>
              <a:rPr lang="en-IN" sz="1600" dirty="0"/>
              <a:t>Bhaswati Banerjee</a:t>
            </a:r>
          </a:p>
          <a:p>
            <a:pPr marL="457200" indent="-457200">
              <a:buFont typeface="Arial" panose="020B0604020202020204" pitchFamily="34" charset="0"/>
              <a:buAutoNum type="arabicPeriod"/>
            </a:pPr>
            <a:endParaRPr lang="en-IN" sz="1600" dirty="0"/>
          </a:p>
          <a:p>
            <a:pPr marL="457200" indent="-457200">
              <a:buAutoNum type="arabicPeriod"/>
            </a:pPr>
            <a:endParaRPr lang="en-IN" sz="1600" dirty="0"/>
          </a:p>
        </p:txBody>
      </p:sp>
      <p:sp>
        <p:nvSpPr>
          <p:cNvPr id="2" name="Text Placeholder 3">
            <a:extLst>
              <a:ext uri="{FF2B5EF4-FFF2-40B4-BE49-F238E27FC236}">
                <a16:creationId xmlns:a16="http://schemas.microsoft.com/office/drawing/2014/main" id="{6D524F43-4A07-DD1B-820C-83127A37EF4C}"/>
              </a:ext>
            </a:extLst>
          </p:cNvPr>
          <p:cNvSpPr txBox="1">
            <a:spLocks/>
          </p:cNvSpPr>
          <p:nvPr/>
        </p:nvSpPr>
        <p:spPr>
          <a:xfrm>
            <a:off x="3398804" y="3867819"/>
            <a:ext cx="5257800" cy="25572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buFont typeface="Arial" panose="020B0604020202020204" pitchFamily="34" charset="0"/>
              <a:buAutoNum type="arabicPeriod"/>
            </a:pPr>
            <a:endParaRPr lang="en-IN" sz="1600" dirty="0"/>
          </a:p>
          <a:p>
            <a:r>
              <a:rPr lang="en-IN" sz="1600" dirty="0"/>
              <a:t>5.      Mithun</a:t>
            </a:r>
          </a:p>
          <a:p>
            <a:r>
              <a:rPr lang="en-IN" sz="1600" dirty="0"/>
              <a:t>6.      Sivakumar S</a:t>
            </a:r>
          </a:p>
          <a:p>
            <a:r>
              <a:rPr lang="en-IN" sz="1600" dirty="0"/>
              <a:t>7.      Susovan Das</a:t>
            </a:r>
          </a:p>
          <a:p>
            <a:pPr marL="457200" indent="-457200">
              <a:buFont typeface="Arial" panose="020B0604020202020204" pitchFamily="34" charset="0"/>
              <a:buAutoNum type="arabicPeriod"/>
            </a:pPr>
            <a:endParaRPr lang="en-IN" sz="1600" dirty="0"/>
          </a:p>
          <a:p>
            <a:pPr marL="457200" indent="-457200">
              <a:buFont typeface="Arial" panose="020B0604020202020204" pitchFamily="34" charset="0"/>
              <a:buAutoNum type="arabicPeriod"/>
            </a:pPr>
            <a:endParaRPr lang="en-IN" sz="1600" dirty="0"/>
          </a:p>
        </p:txBody>
      </p:sp>
    </p:spTree>
    <p:extLst>
      <p:ext uri="{BB962C8B-B14F-4D97-AF65-F5344CB8AC3E}">
        <p14:creationId xmlns:p14="http://schemas.microsoft.com/office/powerpoint/2010/main" val="3367677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0" y="2659559"/>
            <a:ext cx="6400800" cy="769441"/>
          </a:xfrm>
          <a:prstGeom prst="rect">
            <a:avLst/>
          </a:prstGeom>
          <a:noFill/>
        </p:spPr>
        <p:txBody>
          <a:bodyPr wrap="square" rtlCol="0">
            <a:spAutoFit/>
          </a:bodyPr>
          <a:lstStyle/>
          <a:p>
            <a:r>
              <a:rPr lang="en-IN" sz="4400" dirty="0"/>
              <a:t>Summary of the Dataset</a:t>
            </a:r>
          </a:p>
        </p:txBody>
      </p:sp>
    </p:spTree>
    <p:extLst>
      <p:ext uri="{BB962C8B-B14F-4D97-AF65-F5344CB8AC3E}">
        <p14:creationId xmlns:p14="http://schemas.microsoft.com/office/powerpoint/2010/main" val="1070564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49DF1A-7AB6-3B83-E9BE-F083D8921183}"/>
              </a:ext>
            </a:extLst>
          </p:cNvPr>
          <p:cNvPicPr>
            <a:picLocks noChangeAspect="1"/>
          </p:cNvPicPr>
          <p:nvPr/>
        </p:nvPicPr>
        <p:blipFill rotWithShape="1">
          <a:blip r:embed="rId2">
            <a:extLst>
              <a:ext uri="{28A0092B-C50C-407E-A947-70E740481C1C}">
                <a14:useLocalDpi xmlns:a14="http://schemas.microsoft.com/office/drawing/2010/main" val="0"/>
              </a:ext>
            </a:extLst>
          </a:blip>
          <a:srcRect l="17187" t="36351" r="19141" b="5555"/>
          <a:stretch/>
        </p:blipFill>
        <p:spPr>
          <a:xfrm>
            <a:off x="128587" y="1800808"/>
            <a:ext cx="7762875" cy="3984042"/>
          </a:xfrm>
          <a:prstGeom prst="rect">
            <a:avLst/>
          </a:prstGeom>
        </p:spPr>
      </p:pic>
      <p:pic>
        <p:nvPicPr>
          <p:cNvPr id="9" name="Picture 8">
            <a:extLst>
              <a:ext uri="{FF2B5EF4-FFF2-40B4-BE49-F238E27FC236}">
                <a16:creationId xmlns:a16="http://schemas.microsoft.com/office/drawing/2014/main" id="{BD03A8B2-DC94-E6AE-5A37-34459001D9C1}"/>
              </a:ext>
            </a:extLst>
          </p:cNvPr>
          <p:cNvPicPr>
            <a:picLocks noChangeAspect="1"/>
          </p:cNvPicPr>
          <p:nvPr/>
        </p:nvPicPr>
        <p:blipFill rotWithShape="1">
          <a:blip r:embed="rId3">
            <a:extLst>
              <a:ext uri="{28A0092B-C50C-407E-A947-70E740481C1C}">
                <a14:useLocalDpi xmlns:a14="http://schemas.microsoft.com/office/drawing/2010/main" val="0"/>
              </a:ext>
            </a:extLst>
          </a:blip>
          <a:srcRect l="17031" t="35261" r="55937" b="33473"/>
          <a:stretch/>
        </p:blipFill>
        <p:spPr>
          <a:xfrm>
            <a:off x="8029574" y="2013626"/>
            <a:ext cx="4033839" cy="3771224"/>
          </a:xfrm>
          <a:prstGeom prst="rect">
            <a:avLst/>
          </a:prstGeom>
        </p:spPr>
      </p:pic>
    </p:spTree>
    <p:extLst>
      <p:ext uri="{BB962C8B-B14F-4D97-AF65-F5344CB8AC3E}">
        <p14:creationId xmlns:p14="http://schemas.microsoft.com/office/powerpoint/2010/main" val="941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0" y="2659559"/>
            <a:ext cx="6400800" cy="769441"/>
          </a:xfrm>
          <a:prstGeom prst="rect">
            <a:avLst/>
          </a:prstGeom>
          <a:noFill/>
        </p:spPr>
        <p:txBody>
          <a:bodyPr wrap="square" rtlCol="0">
            <a:spAutoFit/>
          </a:bodyPr>
          <a:lstStyle/>
          <a:p>
            <a:r>
              <a:rPr lang="en-IN" sz="4400" dirty="0"/>
              <a:t>Exploratory Data Analysis</a:t>
            </a:r>
          </a:p>
        </p:txBody>
      </p:sp>
    </p:spTree>
    <p:extLst>
      <p:ext uri="{BB962C8B-B14F-4D97-AF65-F5344CB8AC3E}">
        <p14:creationId xmlns:p14="http://schemas.microsoft.com/office/powerpoint/2010/main" val="106895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D92E5-7B32-06FC-792B-3C710049A8D0}"/>
              </a:ext>
            </a:extLst>
          </p:cNvPr>
          <p:cNvPicPr>
            <a:picLocks noChangeAspect="1"/>
          </p:cNvPicPr>
          <p:nvPr/>
        </p:nvPicPr>
        <p:blipFill rotWithShape="1">
          <a:blip r:embed="rId2">
            <a:extLst>
              <a:ext uri="{28A0092B-C50C-407E-A947-70E740481C1C}">
                <a14:useLocalDpi xmlns:a14="http://schemas.microsoft.com/office/drawing/2010/main" val="0"/>
              </a:ext>
            </a:extLst>
          </a:blip>
          <a:srcRect l="26083" t="33187" r="34334" b="11259"/>
          <a:stretch/>
        </p:blipFill>
        <p:spPr>
          <a:xfrm>
            <a:off x="467360" y="1712068"/>
            <a:ext cx="4826000" cy="3809892"/>
          </a:xfrm>
          <a:prstGeom prst="rect">
            <a:avLst/>
          </a:prstGeom>
        </p:spPr>
      </p:pic>
      <p:pic>
        <p:nvPicPr>
          <p:cNvPr id="5" name="Picture 4">
            <a:extLst>
              <a:ext uri="{FF2B5EF4-FFF2-40B4-BE49-F238E27FC236}">
                <a16:creationId xmlns:a16="http://schemas.microsoft.com/office/drawing/2014/main" id="{DC5532DB-8D8C-5DB2-63BD-C5740C0B5DE8}"/>
              </a:ext>
            </a:extLst>
          </p:cNvPr>
          <p:cNvPicPr>
            <a:picLocks noChangeAspect="1"/>
          </p:cNvPicPr>
          <p:nvPr/>
        </p:nvPicPr>
        <p:blipFill rotWithShape="1">
          <a:blip r:embed="rId3">
            <a:extLst>
              <a:ext uri="{28A0092B-C50C-407E-A947-70E740481C1C}">
                <a14:useLocalDpi xmlns:a14="http://schemas.microsoft.com/office/drawing/2010/main" val="0"/>
              </a:ext>
            </a:extLst>
          </a:blip>
          <a:srcRect l="25917" t="41926" r="25083" b="12148"/>
          <a:stretch/>
        </p:blipFill>
        <p:spPr>
          <a:xfrm>
            <a:off x="5394960" y="2372360"/>
            <a:ext cx="5974080" cy="3149600"/>
          </a:xfrm>
          <a:prstGeom prst="rect">
            <a:avLst/>
          </a:prstGeom>
        </p:spPr>
      </p:pic>
      <p:sp>
        <p:nvSpPr>
          <p:cNvPr id="6" name="TextBox 5">
            <a:extLst>
              <a:ext uri="{FF2B5EF4-FFF2-40B4-BE49-F238E27FC236}">
                <a16:creationId xmlns:a16="http://schemas.microsoft.com/office/drawing/2014/main" id="{007591E2-7DCE-DB15-8F25-FA2F8E60F51E}"/>
              </a:ext>
            </a:extLst>
          </p:cNvPr>
          <p:cNvSpPr txBox="1"/>
          <p:nvPr/>
        </p:nvSpPr>
        <p:spPr>
          <a:xfrm>
            <a:off x="396240" y="1042015"/>
            <a:ext cx="5872480" cy="369332"/>
          </a:xfrm>
          <a:prstGeom prst="rect">
            <a:avLst/>
          </a:prstGeom>
          <a:noFill/>
        </p:spPr>
        <p:txBody>
          <a:bodyPr wrap="square" rtlCol="0">
            <a:spAutoFit/>
          </a:bodyPr>
          <a:lstStyle/>
          <a:p>
            <a:r>
              <a:rPr lang="en-US" dirty="0"/>
              <a:t>Handling outliers using the Winsorization or clipping method</a:t>
            </a:r>
            <a:endParaRPr lang="en-IN" dirty="0"/>
          </a:p>
        </p:txBody>
      </p:sp>
      <p:sp>
        <p:nvSpPr>
          <p:cNvPr id="7" name="TextBox 6">
            <a:extLst>
              <a:ext uri="{FF2B5EF4-FFF2-40B4-BE49-F238E27FC236}">
                <a16:creationId xmlns:a16="http://schemas.microsoft.com/office/drawing/2014/main" id="{D185C00F-5C09-E40C-B564-8D9944F5192D}"/>
              </a:ext>
            </a:extLst>
          </p:cNvPr>
          <p:cNvSpPr txBox="1"/>
          <p:nvPr/>
        </p:nvSpPr>
        <p:spPr>
          <a:xfrm>
            <a:off x="5394960" y="2003028"/>
            <a:ext cx="4724400" cy="369332"/>
          </a:xfrm>
          <a:prstGeom prst="rect">
            <a:avLst/>
          </a:prstGeom>
          <a:noFill/>
        </p:spPr>
        <p:txBody>
          <a:bodyPr wrap="square" rtlCol="0">
            <a:spAutoFit/>
          </a:bodyPr>
          <a:lstStyle/>
          <a:p>
            <a:r>
              <a:rPr lang="en-US" dirty="0"/>
              <a:t>Replacing unrealistic values with mode</a:t>
            </a:r>
            <a:endParaRPr lang="en-IN" dirty="0"/>
          </a:p>
        </p:txBody>
      </p:sp>
    </p:spTree>
    <p:extLst>
      <p:ext uri="{BB962C8B-B14F-4D97-AF65-F5344CB8AC3E}">
        <p14:creationId xmlns:p14="http://schemas.microsoft.com/office/powerpoint/2010/main" val="4018674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0D009-21C1-A5FC-BA8C-797CD2931BFA}"/>
              </a:ext>
            </a:extLst>
          </p:cNvPr>
          <p:cNvPicPr>
            <a:picLocks noChangeAspect="1"/>
          </p:cNvPicPr>
          <p:nvPr/>
        </p:nvPicPr>
        <p:blipFill rotWithShape="1">
          <a:blip r:embed="rId2">
            <a:extLst>
              <a:ext uri="{28A0092B-C50C-407E-A947-70E740481C1C}">
                <a14:useLocalDpi xmlns:a14="http://schemas.microsoft.com/office/drawing/2010/main" val="0"/>
              </a:ext>
            </a:extLst>
          </a:blip>
          <a:srcRect l="25833" t="34370" r="38584" b="14519"/>
          <a:stretch/>
        </p:blipFill>
        <p:spPr>
          <a:xfrm>
            <a:off x="365760" y="1163320"/>
            <a:ext cx="5608379" cy="4531360"/>
          </a:xfrm>
          <a:prstGeom prst="rect">
            <a:avLst/>
          </a:prstGeom>
        </p:spPr>
      </p:pic>
      <p:pic>
        <p:nvPicPr>
          <p:cNvPr id="5" name="Picture 4">
            <a:extLst>
              <a:ext uri="{FF2B5EF4-FFF2-40B4-BE49-F238E27FC236}">
                <a16:creationId xmlns:a16="http://schemas.microsoft.com/office/drawing/2014/main" id="{EF41EA55-FAF3-CD7D-698D-F26BABDD4AFF}"/>
              </a:ext>
            </a:extLst>
          </p:cNvPr>
          <p:cNvPicPr>
            <a:picLocks noChangeAspect="1"/>
          </p:cNvPicPr>
          <p:nvPr/>
        </p:nvPicPr>
        <p:blipFill rotWithShape="1">
          <a:blip r:embed="rId3">
            <a:extLst>
              <a:ext uri="{28A0092B-C50C-407E-A947-70E740481C1C}">
                <a14:useLocalDpi xmlns:a14="http://schemas.microsoft.com/office/drawing/2010/main" val="0"/>
              </a:ext>
            </a:extLst>
          </a:blip>
          <a:srcRect l="25750" t="38519" r="38666" b="10370"/>
          <a:stretch/>
        </p:blipFill>
        <p:spPr>
          <a:xfrm>
            <a:off x="6519657" y="1285240"/>
            <a:ext cx="5306583" cy="4287520"/>
          </a:xfrm>
          <a:prstGeom prst="rect">
            <a:avLst/>
          </a:prstGeom>
        </p:spPr>
      </p:pic>
    </p:spTree>
    <p:extLst>
      <p:ext uri="{BB962C8B-B14F-4D97-AF65-F5344CB8AC3E}">
        <p14:creationId xmlns:p14="http://schemas.microsoft.com/office/powerpoint/2010/main" val="253559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CE6A95-9A13-BCD8-E130-1F8275E517D0}"/>
              </a:ext>
            </a:extLst>
          </p:cNvPr>
          <p:cNvPicPr>
            <a:picLocks noChangeAspect="1"/>
          </p:cNvPicPr>
          <p:nvPr/>
        </p:nvPicPr>
        <p:blipFill rotWithShape="1">
          <a:blip r:embed="rId2">
            <a:extLst>
              <a:ext uri="{28A0092B-C50C-407E-A947-70E740481C1C}">
                <a14:useLocalDpi xmlns:a14="http://schemas.microsoft.com/office/drawing/2010/main" val="0"/>
              </a:ext>
            </a:extLst>
          </a:blip>
          <a:srcRect l="25750" t="35704" r="37500" b="12444"/>
          <a:stretch/>
        </p:blipFill>
        <p:spPr>
          <a:xfrm>
            <a:off x="528320" y="1651000"/>
            <a:ext cx="5536692" cy="4394200"/>
          </a:xfrm>
          <a:prstGeom prst="rect">
            <a:avLst/>
          </a:prstGeom>
        </p:spPr>
      </p:pic>
      <p:pic>
        <p:nvPicPr>
          <p:cNvPr id="5" name="Picture 4">
            <a:extLst>
              <a:ext uri="{FF2B5EF4-FFF2-40B4-BE49-F238E27FC236}">
                <a16:creationId xmlns:a16="http://schemas.microsoft.com/office/drawing/2014/main" id="{2597D56A-606E-8645-C3EC-5C10BDD86546}"/>
              </a:ext>
            </a:extLst>
          </p:cNvPr>
          <p:cNvPicPr>
            <a:picLocks noChangeAspect="1"/>
          </p:cNvPicPr>
          <p:nvPr/>
        </p:nvPicPr>
        <p:blipFill rotWithShape="1">
          <a:blip r:embed="rId3">
            <a:extLst>
              <a:ext uri="{28A0092B-C50C-407E-A947-70E740481C1C}">
                <a14:useLocalDpi xmlns:a14="http://schemas.microsoft.com/office/drawing/2010/main" val="0"/>
              </a:ext>
            </a:extLst>
          </a:blip>
          <a:srcRect l="26000" t="30519" r="39250" b="21333"/>
          <a:stretch/>
        </p:blipFill>
        <p:spPr>
          <a:xfrm>
            <a:off x="6126990" y="1539240"/>
            <a:ext cx="5765198" cy="4493260"/>
          </a:xfrm>
          <a:prstGeom prst="rect">
            <a:avLst/>
          </a:prstGeom>
        </p:spPr>
      </p:pic>
    </p:spTree>
    <p:extLst>
      <p:ext uri="{BB962C8B-B14F-4D97-AF65-F5344CB8AC3E}">
        <p14:creationId xmlns:p14="http://schemas.microsoft.com/office/powerpoint/2010/main" val="242336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3097" y="2664823"/>
            <a:ext cx="6400800" cy="830997"/>
          </a:xfrm>
          <a:prstGeom prst="rect">
            <a:avLst/>
          </a:prstGeom>
          <a:noFill/>
        </p:spPr>
        <p:txBody>
          <a:bodyPr wrap="square" rtlCol="0">
            <a:spAutoFit/>
          </a:bodyPr>
          <a:lstStyle/>
          <a:p>
            <a:r>
              <a:rPr lang="en-IN" sz="4800" dirty="0"/>
              <a:t>Data Visualisation</a:t>
            </a:r>
          </a:p>
        </p:txBody>
      </p:sp>
    </p:spTree>
    <p:extLst>
      <p:ext uri="{BB962C8B-B14F-4D97-AF65-F5344CB8AC3E}">
        <p14:creationId xmlns:p14="http://schemas.microsoft.com/office/powerpoint/2010/main" val="98813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66A259-8572-94C8-4474-32A65AB1EEF1}"/>
              </a:ext>
            </a:extLst>
          </p:cNvPr>
          <p:cNvPicPr>
            <a:picLocks noChangeAspect="1"/>
          </p:cNvPicPr>
          <p:nvPr/>
        </p:nvPicPr>
        <p:blipFill rotWithShape="1">
          <a:blip r:embed="rId2">
            <a:extLst>
              <a:ext uri="{28A0092B-C50C-407E-A947-70E740481C1C}">
                <a14:useLocalDpi xmlns:a14="http://schemas.microsoft.com/office/drawing/2010/main" val="0"/>
              </a:ext>
            </a:extLst>
          </a:blip>
          <a:srcRect l="10484" t="13741" r="15128" b="6803"/>
          <a:stretch/>
        </p:blipFill>
        <p:spPr>
          <a:xfrm>
            <a:off x="130629" y="1184988"/>
            <a:ext cx="9069355" cy="5449077"/>
          </a:xfrm>
          <a:prstGeom prst="rect">
            <a:avLst/>
          </a:prstGeom>
        </p:spPr>
      </p:pic>
      <p:sp>
        <p:nvSpPr>
          <p:cNvPr id="4" name="TextBox 3">
            <a:extLst>
              <a:ext uri="{FF2B5EF4-FFF2-40B4-BE49-F238E27FC236}">
                <a16:creationId xmlns:a16="http://schemas.microsoft.com/office/drawing/2014/main" id="{57572A47-8AD7-EAA2-5E32-BF43A72918C4}"/>
              </a:ext>
            </a:extLst>
          </p:cNvPr>
          <p:cNvSpPr txBox="1"/>
          <p:nvPr/>
        </p:nvSpPr>
        <p:spPr>
          <a:xfrm>
            <a:off x="3545632" y="223935"/>
            <a:ext cx="4169155" cy="707886"/>
          </a:xfrm>
          <a:prstGeom prst="rect">
            <a:avLst/>
          </a:prstGeom>
          <a:noFill/>
        </p:spPr>
        <p:txBody>
          <a:bodyPr wrap="none" rtlCol="0">
            <a:spAutoFit/>
          </a:bodyPr>
          <a:lstStyle/>
          <a:p>
            <a:r>
              <a:rPr lang="en-IN" sz="4000" dirty="0"/>
              <a:t>Tableau Dashboard</a:t>
            </a:r>
          </a:p>
        </p:txBody>
      </p:sp>
    </p:spTree>
    <p:extLst>
      <p:ext uri="{BB962C8B-B14F-4D97-AF65-F5344CB8AC3E}">
        <p14:creationId xmlns:p14="http://schemas.microsoft.com/office/powerpoint/2010/main" val="39415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8AB4A7-3B0D-B31C-840D-925B690AEC21}"/>
              </a:ext>
            </a:extLst>
          </p:cNvPr>
          <p:cNvPicPr>
            <a:picLocks noChangeAspect="1"/>
          </p:cNvPicPr>
          <p:nvPr/>
        </p:nvPicPr>
        <p:blipFill rotWithShape="1">
          <a:blip r:embed="rId2">
            <a:extLst>
              <a:ext uri="{28A0092B-C50C-407E-A947-70E740481C1C}">
                <a14:useLocalDpi xmlns:a14="http://schemas.microsoft.com/office/drawing/2010/main" val="0"/>
              </a:ext>
            </a:extLst>
          </a:blip>
          <a:srcRect l="23672" t="44861" r="41250" b="6667"/>
          <a:stretch/>
        </p:blipFill>
        <p:spPr>
          <a:xfrm>
            <a:off x="155992" y="1549875"/>
            <a:ext cx="4835108" cy="3758248"/>
          </a:xfrm>
          <a:prstGeom prst="rect">
            <a:avLst/>
          </a:prstGeom>
        </p:spPr>
      </p:pic>
      <p:pic>
        <p:nvPicPr>
          <p:cNvPr id="5" name="Picture 4">
            <a:extLst>
              <a:ext uri="{FF2B5EF4-FFF2-40B4-BE49-F238E27FC236}">
                <a16:creationId xmlns:a16="http://schemas.microsoft.com/office/drawing/2014/main" id="{B6CA8E97-8340-9950-F247-FC09AC41F5E7}"/>
              </a:ext>
            </a:extLst>
          </p:cNvPr>
          <p:cNvPicPr>
            <a:picLocks noChangeAspect="1"/>
          </p:cNvPicPr>
          <p:nvPr/>
        </p:nvPicPr>
        <p:blipFill rotWithShape="1">
          <a:blip r:embed="rId3">
            <a:extLst>
              <a:ext uri="{28A0092B-C50C-407E-A947-70E740481C1C}">
                <a14:useLocalDpi xmlns:a14="http://schemas.microsoft.com/office/drawing/2010/main" val="0"/>
              </a:ext>
            </a:extLst>
          </a:blip>
          <a:srcRect l="23047" t="22222" r="17890" b="10695"/>
          <a:stretch/>
        </p:blipFill>
        <p:spPr>
          <a:xfrm>
            <a:off x="4991100" y="1646871"/>
            <a:ext cx="7200900" cy="4600575"/>
          </a:xfrm>
          <a:prstGeom prst="rect">
            <a:avLst/>
          </a:prstGeom>
        </p:spPr>
      </p:pic>
      <p:sp>
        <p:nvSpPr>
          <p:cNvPr id="6" name="TextBox 5">
            <a:extLst>
              <a:ext uri="{FF2B5EF4-FFF2-40B4-BE49-F238E27FC236}">
                <a16:creationId xmlns:a16="http://schemas.microsoft.com/office/drawing/2014/main" id="{C4E9EB76-11F3-D2A0-04F2-51075ECBB873}"/>
              </a:ext>
            </a:extLst>
          </p:cNvPr>
          <p:cNvSpPr txBox="1"/>
          <p:nvPr/>
        </p:nvSpPr>
        <p:spPr>
          <a:xfrm>
            <a:off x="6390640" y="1365209"/>
            <a:ext cx="4040786" cy="369332"/>
          </a:xfrm>
          <a:prstGeom prst="rect">
            <a:avLst/>
          </a:prstGeom>
          <a:noFill/>
        </p:spPr>
        <p:txBody>
          <a:bodyPr wrap="none" rtlCol="0">
            <a:spAutoFit/>
          </a:bodyPr>
          <a:lstStyle/>
          <a:p>
            <a:r>
              <a:rPr lang="en-IN" dirty="0"/>
              <a:t>Correlation between Numerical Variables</a:t>
            </a:r>
          </a:p>
        </p:txBody>
      </p:sp>
      <p:sp>
        <p:nvSpPr>
          <p:cNvPr id="7" name="TextBox 6">
            <a:extLst>
              <a:ext uri="{FF2B5EF4-FFF2-40B4-BE49-F238E27FC236}">
                <a16:creationId xmlns:a16="http://schemas.microsoft.com/office/drawing/2014/main" id="{B818D410-09E0-84FE-9397-4C86E6FD3EED}"/>
              </a:ext>
            </a:extLst>
          </p:cNvPr>
          <p:cNvSpPr txBox="1"/>
          <p:nvPr/>
        </p:nvSpPr>
        <p:spPr>
          <a:xfrm>
            <a:off x="155992" y="5589785"/>
            <a:ext cx="8103500" cy="1061829"/>
          </a:xfrm>
          <a:prstGeom prst="rect">
            <a:avLst/>
          </a:prstGeom>
          <a:noFill/>
        </p:spPr>
        <p:txBody>
          <a:bodyPr wrap="none" rtlCol="0">
            <a:spAutoFit/>
          </a:bodyPr>
          <a:lstStyle/>
          <a:p>
            <a:pPr algn="l"/>
            <a:r>
              <a:rPr lang="en-US" sz="900" b="1" i="0" dirty="0">
                <a:solidFill>
                  <a:srgbClr val="000000"/>
                </a:solidFill>
                <a:effectLst/>
                <a:latin typeface="Helvetica Neue"/>
              </a:rPr>
              <a:t>Majority of Bookings are Not Canceled:</a:t>
            </a:r>
            <a:endParaRPr lang="en-US" sz="900" b="0" i="0" dirty="0">
              <a:solidFill>
                <a:srgbClr val="000000"/>
              </a:solidFill>
              <a:effectLst/>
              <a:latin typeface="Helvetica Neue"/>
            </a:endParaRPr>
          </a:p>
          <a:p>
            <a:pPr algn="l"/>
            <a:r>
              <a:rPr lang="en-US" sz="900" b="0" i="0" dirty="0">
                <a:solidFill>
                  <a:srgbClr val="000000"/>
                </a:solidFill>
                <a:effectLst/>
                <a:latin typeface="Helvetica Neue"/>
              </a:rPr>
              <a:t>62.96% of the bookings are not canceled (labeled as "0"). This indicates that most customers follow through with their hotel bookings.</a:t>
            </a:r>
          </a:p>
          <a:p>
            <a:pPr algn="l"/>
            <a:endParaRPr lang="en-US" sz="900" b="0" i="0" dirty="0">
              <a:solidFill>
                <a:srgbClr val="000000"/>
              </a:solidFill>
              <a:effectLst/>
              <a:latin typeface="Helvetica Neue"/>
            </a:endParaRPr>
          </a:p>
          <a:p>
            <a:pPr algn="l"/>
            <a:r>
              <a:rPr lang="en-US" sz="900" b="1" i="0" dirty="0">
                <a:solidFill>
                  <a:srgbClr val="000000"/>
                </a:solidFill>
                <a:effectLst/>
                <a:latin typeface="Helvetica Neue"/>
              </a:rPr>
              <a:t>Significant Cancellation Rate:</a:t>
            </a:r>
            <a:endParaRPr lang="en-US" sz="900" b="0" i="0" dirty="0">
              <a:solidFill>
                <a:srgbClr val="000000"/>
              </a:solidFill>
              <a:effectLst/>
              <a:latin typeface="Helvetica Neue"/>
            </a:endParaRPr>
          </a:p>
          <a:p>
            <a:pPr algn="l"/>
            <a:r>
              <a:rPr lang="en-US" sz="900" b="0" i="0" dirty="0">
                <a:solidFill>
                  <a:srgbClr val="000000"/>
                </a:solidFill>
                <a:effectLst/>
                <a:latin typeface="Helvetica Neue"/>
              </a:rPr>
              <a:t>37.04% of the bookings are canceled (labeled as "1"). While less than the non-canceled rate, this still represents a substantial portion of the total bookings, </a:t>
            </a:r>
          </a:p>
          <a:p>
            <a:pPr algn="l"/>
            <a:r>
              <a:rPr lang="en-US" sz="900" b="0" i="0" dirty="0">
                <a:solidFill>
                  <a:srgbClr val="000000"/>
                </a:solidFill>
                <a:effectLst/>
                <a:latin typeface="Helvetica Neue"/>
              </a:rPr>
              <a:t>suggesting that over a third of the bookings do not proceed as planned.</a:t>
            </a:r>
          </a:p>
          <a:p>
            <a:endParaRPr lang="en-IN" sz="900" dirty="0"/>
          </a:p>
        </p:txBody>
      </p:sp>
    </p:spTree>
    <p:extLst>
      <p:ext uri="{BB962C8B-B14F-4D97-AF65-F5344CB8AC3E}">
        <p14:creationId xmlns:p14="http://schemas.microsoft.com/office/powerpoint/2010/main" val="56031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CE7436-A3A5-01BD-AC6A-AA72C1D879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374" t="28472" r="15078" b="20000"/>
          <a:stretch/>
        </p:blipFill>
        <p:spPr>
          <a:xfrm>
            <a:off x="0" y="1823720"/>
            <a:ext cx="10063658" cy="5034280"/>
          </a:xfrm>
          <a:prstGeom prst="rect">
            <a:avLst/>
          </a:prstGeom>
        </p:spPr>
      </p:pic>
      <p:sp>
        <p:nvSpPr>
          <p:cNvPr id="11" name="TextBox 10">
            <a:extLst>
              <a:ext uri="{FF2B5EF4-FFF2-40B4-BE49-F238E27FC236}">
                <a16:creationId xmlns:a16="http://schemas.microsoft.com/office/drawing/2014/main" id="{5E10FC6C-9860-9C70-0873-48B30C539407}"/>
              </a:ext>
            </a:extLst>
          </p:cNvPr>
          <p:cNvSpPr txBox="1"/>
          <p:nvPr/>
        </p:nvSpPr>
        <p:spPr>
          <a:xfrm>
            <a:off x="121190" y="1177389"/>
            <a:ext cx="9821278" cy="646331"/>
          </a:xfrm>
          <a:prstGeom prst="rect">
            <a:avLst/>
          </a:prstGeom>
          <a:noFill/>
        </p:spPr>
        <p:txBody>
          <a:bodyPr wrap="none" rtlCol="0">
            <a:spAutoFit/>
          </a:bodyPr>
          <a:lstStyle/>
          <a:p>
            <a:r>
              <a:rPr lang="en-IN" dirty="0"/>
              <a:t>August has maximum no. of bookings and January, December has least bookings,</a:t>
            </a:r>
          </a:p>
          <a:p>
            <a:r>
              <a:rPr lang="en-IN" dirty="0"/>
              <a:t>Therefore we can give discounts at the end of the year and starting of the year to grab more customers.</a:t>
            </a:r>
          </a:p>
        </p:txBody>
      </p:sp>
    </p:spTree>
    <p:extLst>
      <p:ext uri="{BB962C8B-B14F-4D97-AF65-F5344CB8AC3E}">
        <p14:creationId xmlns:p14="http://schemas.microsoft.com/office/powerpoint/2010/main" val="3331729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2782669"/>
            <a:ext cx="9296400" cy="646331"/>
          </a:xfrm>
          <a:prstGeom prst="rect">
            <a:avLst/>
          </a:prstGeom>
          <a:noFill/>
        </p:spPr>
        <p:txBody>
          <a:bodyPr wrap="square" rtlCol="0">
            <a:spAutoFit/>
          </a:bodyPr>
          <a:lstStyle/>
          <a:p>
            <a:pPr algn="ctr"/>
            <a:r>
              <a:rPr lang="en-IN" sz="3600" dirty="0"/>
              <a:t>HOTEL_BOOKING_CANCELLATION_PREDICTION</a:t>
            </a:r>
          </a:p>
        </p:txBody>
      </p:sp>
    </p:spTree>
    <p:extLst>
      <p:ext uri="{BB962C8B-B14F-4D97-AF65-F5344CB8AC3E}">
        <p14:creationId xmlns:p14="http://schemas.microsoft.com/office/powerpoint/2010/main" val="616366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26465B-FFAB-1B99-0770-B5ACB7BB6D5B}"/>
              </a:ext>
            </a:extLst>
          </p:cNvPr>
          <p:cNvPicPr>
            <a:picLocks noChangeAspect="1"/>
          </p:cNvPicPr>
          <p:nvPr/>
        </p:nvPicPr>
        <p:blipFill rotWithShape="1">
          <a:blip r:embed="rId2">
            <a:extLst>
              <a:ext uri="{28A0092B-C50C-407E-A947-70E740481C1C}">
                <a14:useLocalDpi xmlns:a14="http://schemas.microsoft.com/office/drawing/2010/main" val="0"/>
              </a:ext>
            </a:extLst>
          </a:blip>
          <a:srcRect l="25703" t="20833" r="21406" b="9861"/>
          <a:stretch/>
        </p:blipFill>
        <p:spPr>
          <a:xfrm>
            <a:off x="734695" y="236244"/>
            <a:ext cx="8663305" cy="6385511"/>
          </a:xfrm>
          <a:prstGeom prst="rect">
            <a:avLst/>
          </a:prstGeom>
        </p:spPr>
      </p:pic>
    </p:spTree>
    <p:extLst>
      <p:ext uri="{BB962C8B-B14F-4D97-AF65-F5344CB8AC3E}">
        <p14:creationId xmlns:p14="http://schemas.microsoft.com/office/powerpoint/2010/main" val="4193474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B006D-D7E4-452F-1F5A-B6FEC69C4C3E}"/>
              </a:ext>
            </a:extLst>
          </p:cNvPr>
          <p:cNvPicPr>
            <a:picLocks noChangeAspect="1"/>
          </p:cNvPicPr>
          <p:nvPr/>
        </p:nvPicPr>
        <p:blipFill rotWithShape="1">
          <a:blip r:embed="rId2">
            <a:extLst>
              <a:ext uri="{28A0092B-C50C-407E-A947-70E740481C1C}">
                <a14:useLocalDpi xmlns:a14="http://schemas.microsoft.com/office/drawing/2010/main" val="0"/>
              </a:ext>
            </a:extLst>
          </a:blip>
          <a:srcRect l="19453" t="42916" r="53516" b="10834"/>
          <a:stretch/>
        </p:blipFill>
        <p:spPr>
          <a:xfrm>
            <a:off x="416560" y="0"/>
            <a:ext cx="3295650" cy="3171825"/>
          </a:xfrm>
          <a:prstGeom prst="rect">
            <a:avLst/>
          </a:prstGeom>
        </p:spPr>
      </p:pic>
      <p:pic>
        <p:nvPicPr>
          <p:cNvPr id="4" name="Picture 3">
            <a:extLst>
              <a:ext uri="{FF2B5EF4-FFF2-40B4-BE49-F238E27FC236}">
                <a16:creationId xmlns:a16="http://schemas.microsoft.com/office/drawing/2014/main" id="{02535249-FD2A-971A-14C3-C96343F52B31}"/>
              </a:ext>
            </a:extLst>
          </p:cNvPr>
          <p:cNvPicPr>
            <a:picLocks noChangeAspect="1"/>
          </p:cNvPicPr>
          <p:nvPr/>
        </p:nvPicPr>
        <p:blipFill rotWithShape="1">
          <a:blip r:embed="rId3">
            <a:extLst>
              <a:ext uri="{28A0092B-C50C-407E-A947-70E740481C1C}">
                <a14:useLocalDpi xmlns:a14="http://schemas.microsoft.com/office/drawing/2010/main" val="0"/>
              </a:ext>
            </a:extLst>
          </a:blip>
          <a:srcRect l="19375" t="33750" r="44297" b="14305"/>
          <a:stretch/>
        </p:blipFill>
        <p:spPr>
          <a:xfrm>
            <a:off x="3110865" y="3295649"/>
            <a:ext cx="4429125" cy="3562351"/>
          </a:xfrm>
          <a:prstGeom prst="rect">
            <a:avLst/>
          </a:prstGeom>
        </p:spPr>
      </p:pic>
      <p:pic>
        <p:nvPicPr>
          <p:cNvPr id="8" name="Picture 7">
            <a:extLst>
              <a:ext uri="{FF2B5EF4-FFF2-40B4-BE49-F238E27FC236}">
                <a16:creationId xmlns:a16="http://schemas.microsoft.com/office/drawing/2014/main" id="{42023575-2EF8-EB30-5813-5D1A62FD9E85}"/>
              </a:ext>
            </a:extLst>
          </p:cNvPr>
          <p:cNvPicPr>
            <a:picLocks noChangeAspect="1"/>
          </p:cNvPicPr>
          <p:nvPr/>
        </p:nvPicPr>
        <p:blipFill rotWithShape="1">
          <a:blip r:embed="rId4">
            <a:extLst>
              <a:ext uri="{28A0092B-C50C-407E-A947-70E740481C1C}">
                <a14:useLocalDpi xmlns:a14="http://schemas.microsoft.com/office/drawing/2010/main" val="0"/>
              </a:ext>
            </a:extLst>
          </a:blip>
          <a:srcRect l="19297" t="30695" r="40390" b="13333"/>
          <a:stretch/>
        </p:blipFill>
        <p:spPr>
          <a:xfrm>
            <a:off x="5242560" y="0"/>
            <a:ext cx="4078605" cy="3185422"/>
          </a:xfrm>
          <a:prstGeom prst="rect">
            <a:avLst/>
          </a:prstGeom>
        </p:spPr>
      </p:pic>
    </p:spTree>
    <p:extLst>
      <p:ext uri="{BB962C8B-B14F-4D97-AF65-F5344CB8AC3E}">
        <p14:creationId xmlns:p14="http://schemas.microsoft.com/office/powerpoint/2010/main" val="2631715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48E17F-B92C-6B51-F952-305C8A754BC4}"/>
              </a:ext>
            </a:extLst>
          </p:cNvPr>
          <p:cNvPicPr>
            <a:picLocks noChangeAspect="1"/>
          </p:cNvPicPr>
          <p:nvPr/>
        </p:nvPicPr>
        <p:blipFill rotWithShape="1">
          <a:blip r:embed="rId2">
            <a:extLst>
              <a:ext uri="{28A0092B-C50C-407E-A947-70E740481C1C}">
                <a14:useLocalDpi xmlns:a14="http://schemas.microsoft.com/office/drawing/2010/main" val="0"/>
              </a:ext>
            </a:extLst>
          </a:blip>
          <a:srcRect l="19296" t="24584" r="15001" b="6388"/>
          <a:stretch/>
        </p:blipFill>
        <p:spPr>
          <a:xfrm>
            <a:off x="116840" y="701598"/>
            <a:ext cx="9230360" cy="5454803"/>
          </a:xfrm>
          <a:prstGeom prst="rect">
            <a:avLst/>
          </a:prstGeom>
        </p:spPr>
      </p:pic>
    </p:spTree>
    <p:extLst>
      <p:ext uri="{BB962C8B-B14F-4D97-AF65-F5344CB8AC3E}">
        <p14:creationId xmlns:p14="http://schemas.microsoft.com/office/powerpoint/2010/main" val="3120698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D1DBA-02AF-294C-CA1D-7832C2FDAA98}"/>
              </a:ext>
            </a:extLst>
          </p:cNvPr>
          <p:cNvPicPr>
            <a:picLocks noChangeAspect="1"/>
          </p:cNvPicPr>
          <p:nvPr/>
        </p:nvPicPr>
        <p:blipFill rotWithShape="1">
          <a:blip r:embed="rId2">
            <a:extLst>
              <a:ext uri="{28A0092B-C50C-407E-A947-70E740481C1C}">
                <a14:useLocalDpi xmlns:a14="http://schemas.microsoft.com/office/drawing/2010/main" val="0"/>
              </a:ext>
            </a:extLst>
          </a:blip>
          <a:srcRect l="22812" t="37083" r="18125" b="15694"/>
          <a:stretch/>
        </p:blipFill>
        <p:spPr>
          <a:xfrm>
            <a:off x="1674152" y="1440338"/>
            <a:ext cx="8843695" cy="3977323"/>
          </a:xfrm>
          <a:prstGeom prst="rect">
            <a:avLst/>
          </a:prstGeom>
        </p:spPr>
      </p:pic>
    </p:spTree>
    <p:extLst>
      <p:ext uri="{BB962C8B-B14F-4D97-AF65-F5344CB8AC3E}">
        <p14:creationId xmlns:p14="http://schemas.microsoft.com/office/powerpoint/2010/main" val="3870306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37E62-7387-31F9-E520-7D843EDEBD03}"/>
              </a:ext>
            </a:extLst>
          </p:cNvPr>
          <p:cNvPicPr>
            <a:picLocks noChangeAspect="1"/>
          </p:cNvPicPr>
          <p:nvPr/>
        </p:nvPicPr>
        <p:blipFill rotWithShape="1">
          <a:blip r:embed="rId2">
            <a:extLst>
              <a:ext uri="{28A0092B-C50C-407E-A947-70E740481C1C}">
                <a14:useLocalDpi xmlns:a14="http://schemas.microsoft.com/office/drawing/2010/main" val="0"/>
              </a:ext>
            </a:extLst>
          </a:blip>
          <a:srcRect l="25781" t="27362" r="21719" b="6527"/>
          <a:stretch/>
        </p:blipFill>
        <p:spPr>
          <a:xfrm>
            <a:off x="704849" y="365917"/>
            <a:ext cx="8648701" cy="6126165"/>
          </a:xfrm>
          <a:prstGeom prst="rect">
            <a:avLst/>
          </a:prstGeom>
        </p:spPr>
      </p:pic>
    </p:spTree>
    <p:extLst>
      <p:ext uri="{BB962C8B-B14F-4D97-AF65-F5344CB8AC3E}">
        <p14:creationId xmlns:p14="http://schemas.microsoft.com/office/powerpoint/2010/main" val="3843552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E637B-0AD3-4672-2705-F6804C4BF58A}"/>
              </a:ext>
            </a:extLst>
          </p:cNvPr>
          <p:cNvPicPr>
            <a:picLocks noChangeAspect="1"/>
          </p:cNvPicPr>
          <p:nvPr/>
        </p:nvPicPr>
        <p:blipFill rotWithShape="1">
          <a:blip r:embed="rId2">
            <a:extLst>
              <a:ext uri="{28A0092B-C50C-407E-A947-70E740481C1C}">
                <a14:useLocalDpi xmlns:a14="http://schemas.microsoft.com/office/drawing/2010/main" val="0"/>
              </a:ext>
            </a:extLst>
          </a:blip>
          <a:srcRect l="25938" t="21528" r="26719" b="8889"/>
          <a:stretch/>
        </p:blipFill>
        <p:spPr>
          <a:xfrm>
            <a:off x="0" y="923924"/>
            <a:ext cx="5772150" cy="5010152"/>
          </a:xfrm>
          <a:prstGeom prst="rect">
            <a:avLst/>
          </a:prstGeom>
        </p:spPr>
      </p:pic>
      <p:pic>
        <p:nvPicPr>
          <p:cNvPr id="7" name="Picture 6">
            <a:extLst>
              <a:ext uri="{FF2B5EF4-FFF2-40B4-BE49-F238E27FC236}">
                <a16:creationId xmlns:a16="http://schemas.microsoft.com/office/drawing/2014/main" id="{54180AD4-0997-30E3-30F5-6FC8756737EF}"/>
              </a:ext>
            </a:extLst>
          </p:cNvPr>
          <p:cNvPicPr>
            <a:picLocks noChangeAspect="1"/>
          </p:cNvPicPr>
          <p:nvPr/>
        </p:nvPicPr>
        <p:blipFill rotWithShape="1">
          <a:blip r:embed="rId3">
            <a:extLst>
              <a:ext uri="{28A0092B-C50C-407E-A947-70E740481C1C}">
                <a14:useLocalDpi xmlns:a14="http://schemas.microsoft.com/office/drawing/2010/main" val="0"/>
              </a:ext>
            </a:extLst>
          </a:blip>
          <a:srcRect l="23125" t="25833" r="32969" b="9028"/>
          <a:stretch/>
        </p:blipFill>
        <p:spPr>
          <a:xfrm>
            <a:off x="5772150" y="1000123"/>
            <a:ext cx="6310630" cy="4857753"/>
          </a:xfrm>
          <a:prstGeom prst="rect">
            <a:avLst/>
          </a:prstGeom>
        </p:spPr>
      </p:pic>
    </p:spTree>
    <p:extLst>
      <p:ext uri="{BB962C8B-B14F-4D97-AF65-F5344CB8AC3E}">
        <p14:creationId xmlns:p14="http://schemas.microsoft.com/office/powerpoint/2010/main" val="1618751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B8ECE-8D31-69AC-F37F-0C7A16F0AC9A}"/>
              </a:ext>
            </a:extLst>
          </p:cNvPr>
          <p:cNvPicPr>
            <a:picLocks noChangeAspect="1"/>
          </p:cNvPicPr>
          <p:nvPr/>
        </p:nvPicPr>
        <p:blipFill rotWithShape="1">
          <a:blip r:embed="rId2">
            <a:extLst>
              <a:ext uri="{28A0092B-C50C-407E-A947-70E740481C1C}">
                <a14:useLocalDpi xmlns:a14="http://schemas.microsoft.com/office/drawing/2010/main" val="0"/>
              </a:ext>
            </a:extLst>
          </a:blip>
          <a:srcRect l="26640" t="30972" r="44219" b="31944"/>
          <a:stretch/>
        </p:blipFill>
        <p:spPr>
          <a:xfrm>
            <a:off x="44470" y="1539238"/>
            <a:ext cx="5280005" cy="3779521"/>
          </a:xfrm>
          <a:prstGeom prst="rect">
            <a:avLst/>
          </a:prstGeom>
        </p:spPr>
      </p:pic>
      <p:pic>
        <p:nvPicPr>
          <p:cNvPr id="7" name="Picture 6">
            <a:extLst>
              <a:ext uri="{FF2B5EF4-FFF2-40B4-BE49-F238E27FC236}">
                <a16:creationId xmlns:a16="http://schemas.microsoft.com/office/drawing/2014/main" id="{621A2886-EFC3-48D2-3919-432AB7F41E4C}"/>
              </a:ext>
            </a:extLst>
          </p:cNvPr>
          <p:cNvPicPr>
            <a:picLocks noChangeAspect="1"/>
          </p:cNvPicPr>
          <p:nvPr/>
        </p:nvPicPr>
        <p:blipFill rotWithShape="1">
          <a:blip r:embed="rId3">
            <a:extLst>
              <a:ext uri="{28A0092B-C50C-407E-A947-70E740481C1C}">
                <a14:useLocalDpi xmlns:a14="http://schemas.microsoft.com/office/drawing/2010/main" val="0"/>
              </a:ext>
            </a:extLst>
          </a:blip>
          <a:srcRect l="23047" t="25138" r="20625" b="5973"/>
          <a:stretch/>
        </p:blipFill>
        <p:spPr>
          <a:xfrm>
            <a:off x="5324475" y="1066799"/>
            <a:ext cx="6867525" cy="4724401"/>
          </a:xfrm>
          <a:prstGeom prst="rect">
            <a:avLst/>
          </a:prstGeom>
        </p:spPr>
      </p:pic>
      <p:sp>
        <p:nvSpPr>
          <p:cNvPr id="2" name="TextBox 1">
            <a:extLst>
              <a:ext uri="{FF2B5EF4-FFF2-40B4-BE49-F238E27FC236}">
                <a16:creationId xmlns:a16="http://schemas.microsoft.com/office/drawing/2014/main" id="{8F442320-AAF6-88E9-208D-1C92E105200C}"/>
              </a:ext>
            </a:extLst>
          </p:cNvPr>
          <p:cNvSpPr txBox="1"/>
          <p:nvPr/>
        </p:nvSpPr>
        <p:spPr>
          <a:xfrm>
            <a:off x="643812" y="5318759"/>
            <a:ext cx="4584332" cy="307777"/>
          </a:xfrm>
          <a:prstGeom prst="rect">
            <a:avLst/>
          </a:prstGeom>
          <a:noFill/>
        </p:spPr>
        <p:txBody>
          <a:bodyPr wrap="none" rtlCol="0">
            <a:spAutoFit/>
          </a:bodyPr>
          <a:lstStyle/>
          <a:p>
            <a:r>
              <a:rPr lang="en-IN" sz="1400" dirty="0"/>
              <a:t>Distribution channel TA/TO has most number of cancellation</a:t>
            </a:r>
          </a:p>
        </p:txBody>
      </p:sp>
    </p:spTree>
    <p:extLst>
      <p:ext uri="{BB962C8B-B14F-4D97-AF65-F5344CB8AC3E}">
        <p14:creationId xmlns:p14="http://schemas.microsoft.com/office/powerpoint/2010/main" val="2109387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673D0D-C38C-324F-5DF9-AC1A9BFB548F}"/>
              </a:ext>
            </a:extLst>
          </p:cNvPr>
          <p:cNvPicPr>
            <a:picLocks noChangeAspect="1"/>
          </p:cNvPicPr>
          <p:nvPr/>
        </p:nvPicPr>
        <p:blipFill rotWithShape="1">
          <a:blip r:embed="rId2">
            <a:extLst>
              <a:ext uri="{28A0092B-C50C-407E-A947-70E740481C1C}">
                <a14:useLocalDpi xmlns:a14="http://schemas.microsoft.com/office/drawing/2010/main" val="0"/>
              </a:ext>
            </a:extLst>
          </a:blip>
          <a:srcRect l="23907" t="34862" r="41953" b="18332"/>
          <a:stretch/>
        </p:blipFill>
        <p:spPr>
          <a:xfrm>
            <a:off x="114300" y="219075"/>
            <a:ext cx="4162425" cy="3209925"/>
          </a:xfrm>
          <a:prstGeom prst="rect">
            <a:avLst/>
          </a:prstGeom>
        </p:spPr>
      </p:pic>
      <p:pic>
        <p:nvPicPr>
          <p:cNvPr id="5" name="Picture 4">
            <a:extLst>
              <a:ext uri="{FF2B5EF4-FFF2-40B4-BE49-F238E27FC236}">
                <a16:creationId xmlns:a16="http://schemas.microsoft.com/office/drawing/2014/main" id="{497AB827-618D-F0BE-1F17-15316ACB3CAD}"/>
              </a:ext>
            </a:extLst>
          </p:cNvPr>
          <p:cNvPicPr>
            <a:picLocks noChangeAspect="1"/>
          </p:cNvPicPr>
          <p:nvPr/>
        </p:nvPicPr>
        <p:blipFill rotWithShape="1">
          <a:blip r:embed="rId3">
            <a:extLst>
              <a:ext uri="{28A0092B-C50C-407E-A947-70E740481C1C}">
                <a14:useLocalDpi xmlns:a14="http://schemas.microsoft.com/office/drawing/2010/main" val="0"/>
              </a:ext>
            </a:extLst>
          </a:blip>
          <a:srcRect l="26016" t="20972" r="25938" b="46111"/>
          <a:stretch/>
        </p:blipFill>
        <p:spPr>
          <a:xfrm>
            <a:off x="5543549" y="1019174"/>
            <a:ext cx="5857875" cy="2257426"/>
          </a:xfrm>
          <a:prstGeom prst="rect">
            <a:avLst/>
          </a:prstGeom>
        </p:spPr>
      </p:pic>
      <p:pic>
        <p:nvPicPr>
          <p:cNvPr id="7" name="Picture 6">
            <a:extLst>
              <a:ext uri="{FF2B5EF4-FFF2-40B4-BE49-F238E27FC236}">
                <a16:creationId xmlns:a16="http://schemas.microsoft.com/office/drawing/2014/main" id="{B3BDE1A8-A65A-EDD2-96C7-7817519FDC6B}"/>
              </a:ext>
            </a:extLst>
          </p:cNvPr>
          <p:cNvPicPr>
            <a:picLocks noChangeAspect="1"/>
          </p:cNvPicPr>
          <p:nvPr/>
        </p:nvPicPr>
        <p:blipFill rotWithShape="1">
          <a:blip r:embed="rId3">
            <a:extLst>
              <a:ext uri="{28A0092B-C50C-407E-A947-70E740481C1C}">
                <a14:useLocalDpi xmlns:a14="http://schemas.microsoft.com/office/drawing/2010/main" val="0"/>
              </a:ext>
            </a:extLst>
          </a:blip>
          <a:srcRect l="26172" t="62639" r="21719" b="9306"/>
          <a:stretch/>
        </p:blipFill>
        <p:spPr>
          <a:xfrm>
            <a:off x="114301" y="3891280"/>
            <a:ext cx="7071990" cy="2539366"/>
          </a:xfrm>
          <a:prstGeom prst="rect">
            <a:avLst/>
          </a:prstGeom>
        </p:spPr>
      </p:pic>
      <p:pic>
        <p:nvPicPr>
          <p:cNvPr id="9" name="Picture 8">
            <a:extLst>
              <a:ext uri="{FF2B5EF4-FFF2-40B4-BE49-F238E27FC236}">
                <a16:creationId xmlns:a16="http://schemas.microsoft.com/office/drawing/2014/main" id="{02EA4615-3903-61FC-AF91-C0EC82D2EE20}"/>
              </a:ext>
            </a:extLst>
          </p:cNvPr>
          <p:cNvPicPr>
            <a:picLocks noChangeAspect="1"/>
          </p:cNvPicPr>
          <p:nvPr/>
        </p:nvPicPr>
        <p:blipFill rotWithShape="1">
          <a:blip r:embed="rId4">
            <a:extLst>
              <a:ext uri="{28A0092B-C50C-407E-A947-70E740481C1C}">
                <a14:useLocalDpi xmlns:a14="http://schemas.microsoft.com/office/drawing/2010/main" val="0"/>
              </a:ext>
            </a:extLst>
          </a:blip>
          <a:srcRect l="25860" t="40139" r="41014" b="18611"/>
          <a:stretch/>
        </p:blipFill>
        <p:spPr>
          <a:xfrm>
            <a:off x="7543800" y="3276600"/>
            <a:ext cx="4038600" cy="2828926"/>
          </a:xfrm>
          <a:prstGeom prst="rect">
            <a:avLst/>
          </a:prstGeom>
        </p:spPr>
      </p:pic>
    </p:spTree>
    <p:extLst>
      <p:ext uri="{BB962C8B-B14F-4D97-AF65-F5344CB8AC3E}">
        <p14:creationId xmlns:p14="http://schemas.microsoft.com/office/powerpoint/2010/main" val="429488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705A84-9C4F-17CE-DBF5-DE864453985C}"/>
              </a:ext>
            </a:extLst>
          </p:cNvPr>
          <p:cNvPicPr>
            <a:picLocks noChangeAspect="1"/>
          </p:cNvPicPr>
          <p:nvPr/>
        </p:nvPicPr>
        <p:blipFill rotWithShape="1">
          <a:blip r:embed="rId2">
            <a:extLst>
              <a:ext uri="{28A0092B-C50C-407E-A947-70E740481C1C}">
                <a14:useLocalDpi xmlns:a14="http://schemas.microsoft.com/office/drawing/2010/main" val="0"/>
              </a:ext>
            </a:extLst>
          </a:blip>
          <a:srcRect l="29766" t="18611" r="44140" b="47778"/>
          <a:stretch/>
        </p:blipFill>
        <p:spPr>
          <a:xfrm>
            <a:off x="690245" y="1509711"/>
            <a:ext cx="5297868" cy="3838575"/>
          </a:xfrm>
          <a:prstGeom prst="rect">
            <a:avLst/>
          </a:prstGeom>
        </p:spPr>
      </p:pic>
      <p:pic>
        <p:nvPicPr>
          <p:cNvPr id="5" name="Picture 4">
            <a:extLst>
              <a:ext uri="{FF2B5EF4-FFF2-40B4-BE49-F238E27FC236}">
                <a16:creationId xmlns:a16="http://schemas.microsoft.com/office/drawing/2014/main" id="{90C42BD2-8B5D-3EE4-7A8D-A4809AAD9F4B}"/>
              </a:ext>
            </a:extLst>
          </p:cNvPr>
          <p:cNvPicPr>
            <a:picLocks noChangeAspect="1"/>
          </p:cNvPicPr>
          <p:nvPr/>
        </p:nvPicPr>
        <p:blipFill rotWithShape="1">
          <a:blip r:embed="rId2">
            <a:extLst>
              <a:ext uri="{28A0092B-C50C-407E-A947-70E740481C1C}">
                <a14:useLocalDpi xmlns:a14="http://schemas.microsoft.com/office/drawing/2010/main" val="0"/>
              </a:ext>
            </a:extLst>
          </a:blip>
          <a:srcRect l="29765" t="61667" r="43516" b="5556"/>
          <a:stretch/>
        </p:blipFill>
        <p:spPr>
          <a:xfrm>
            <a:off x="6576694" y="1566862"/>
            <a:ext cx="5397043" cy="3724275"/>
          </a:xfrm>
          <a:prstGeom prst="rect">
            <a:avLst/>
          </a:prstGeom>
        </p:spPr>
      </p:pic>
    </p:spTree>
    <p:extLst>
      <p:ext uri="{BB962C8B-B14F-4D97-AF65-F5344CB8AC3E}">
        <p14:creationId xmlns:p14="http://schemas.microsoft.com/office/powerpoint/2010/main" val="3106216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2286" y="2795452"/>
            <a:ext cx="5564777" cy="830997"/>
          </a:xfrm>
          <a:prstGeom prst="rect">
            <a:avLst/>
          </a:prstGeom>
          <a:noFill/>
        </p:spPr>
        <p:txBody>
          <a:bodyPr wrap="square" rtlCol="0">
            <a:spAutoFit/>
          </a:bodyPr>
          <a:lstStyle/>
          <a:p>
            <a:r>
              <a:rPr lang="en-IN" sz="4800" dirty="0"/>
              <a:t>Data Preparation</a:t>
            </a:r>
          </a:p>
        </p:txBody>
      </p:sp>
    </p:spTree>
    <p:extLst>
      <p:ext uri="{BB962C8B-B14F-4D97-AF65-F5344CB8AC3E}">
        <p14:creationId xmlns:p14="http://schemas.microsoft.com/office/powerpoint/2010/main" val="105731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5D17E7-F480-41C2-CBD6-48DD2016D714}"/>
              </a:ext>
            </a:extLst>
          </p:cNvPr>
          <p:cNvSpPr txBox="1"/>
          <p:nvPr/>
        </p:nvSpPr>
        <p:spPr>
          <a:xfrm>
            <a:off x="1680882" y="1228397"/>
            <a:ext cx="8830235" cy="4401205"/>
          </a:xfrm>
          <a:prstGeom prst="rect">
            <a:avLst/>
          </a:prstGeom>
          <a:noFill/>
        </p:spPr>
        <p:txBody>
          <a:bodyPr wrap="square" rtlCol="0">
            <a:spAutoFit/>
          </a:bodyPr>
          <a:lstStyle/>
          <a:p>
            <a:r>
              <a:rPr lang="en-US" sz="2000" dirty="0"/>
              <a:t>The supervised classification business problem has been addressed using various machine learning and deep learning models, including Logistic Regression, Decision Tree, Random Forest, XGBoostClassifier, and Artificial Neural Networks.</a:t>
            </a:r>
          </a:p>
          <a:p>
            <a:endParaRPr lang="en-US" sz="2000" dirty="0"/>
          </a:p>
          <a:p>
            <a:r>
              <a:rPr lang="en-US" sz="2000" dirty="0"/>
              <a:t>This project encompasses:</a:t>
            </a:r>
          </a:p>
          <a:p>
            <a:endParaRPr lang="en-US" sz="2000" dirty="0"/>
          </a:p>
          <a:p>
            <a:r>
              <a:rPr lang="en-US" sz="2000" dirty="0"/>
              <a:t>- Data Analysis with Pandas and NumPy</a:t>
            </a:r>
          </a:p>
          <a:p>
            <a:r>
              <a:rPr lang="en-US" sz="2000" dirty="0"/>
              <a:t>- Data Visualization utilizing Seaborn, Matplotlib, and Tableau</a:t>
            </a:r>
          </a:p>
          <a:p>
            <a:r>
              <a:rPr lang="en-US" sz="2000" dirty="0"/>
              <a:t>- Data Collection from Kaggle</a:t>
            </a:r>
          </a:p>
          <a:p>
            <a:r>
              <a:rPr lang="en-US" sz="2000" dirty="0"/>
              <a:t>- Feature Engineering</a:t>
            </a:r>
          </a:p>
          <a:p>
            <a:r>
              <a:rPr lang="en-US" sz="2000" dirty="0"/>
              <a:t>- Handling Null Values</a:t>
            </a:r>
          </a:p>
          <a:p>
            <a:r>
              <a:rPr lang="en-US" sz="2000" dirty="0"/>
              <a:t>- Treating Outliers in Variables</a:t>
            </a:r>
          </a:p>
          <a:p>
            <a:r>
              <a:rPr lang="en-US" sz="2000" dirty="0"/>
              <a:t>- Conducting Statistical Tests</a:t>
            </a:r>
          </a:p>
          <a:p>
            <a:r>
              <a:rPr lang="en-US" sz="2000" dirty="0"/>
              <a:t>- Building Models and Comparing Performance</a:t>
            </a:r>
            <a:endParaRPr lang="en-IN" sz="2000" dirty="0"/>
          </a:p>
        </p:txBody>
      </p:sp>
    </p:spTree>
    <p:extLst>
      <p:ext uri="{BB962C8B-B14F-4D97-AF65-F5344CB8AC3E}">
        <p14:creationId xmlns:p14="http://schemas.microsoft.com/office/powerpoint/2010/main" val="1333749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80D67-952A-CCCB-6F14-26D96CFC6713}"/>
              </a:ext>
            </a:extLst>
          </p:cNvPr>
          <p:cNvPicPr>
            <a:picLocks noChangeAspect="1"/>
          </p:cNvPicPr>
          <p:nvPr/>
        </p:nvPicPr>
        <p:blipFill rotWithShape="1">
          <a:blip r:embed="rId2">
            <a:extLst>
              <a:ext uri="{28A0092B-C50C-407E-A947-70E740481C1C}">
                <a14:useLocalDpi xmlns:a14="http://schemas.microsoft.com/office/drawing/2010/main" val="0"/>
              </a:ext>
            </a:extLst>
          </a:blip>
          <a:srcRect l="25938" t="45417" r="21484" b="40555"/>
          <a:stretch/>
        </p:blipFill>
        <p:spPr>
          <a:xfrm>
            <a:off x="533400" y="289560"/>
            <a:ext cx="6410325" cy="962026"/>
          </a:xfrm>
          <a:prstGeom prst="rect">
            <a:avLst/>
          </a:prstGeom>
        </p:spPr>
      </p:pic>
      <p:pic>
        <p:nvPicPr>
          <p:cNvPr id="5" name="Picture 4">
            <a:extLst>
              <a:ext uri="{FF2B5EF4-FFF2-40B4-BE49-F238E27FC236}">
                <a16:creationId xmlns:a16="http://schemas.microsoft.com/office/drawing/2014/main" id="{0CB75E3A-18B5-DB0B-CE7A-A241ED36BD66}"/>
              </a:ext>
            </a:extLst>
          </p:cNvPr>
          <p:cNvPicPr>
            <a:picLocks noChangeAspect="1"/>
          </p:cNvPicPr>
          <p:nvPr/>
        </p:nvPicPr>
        <p:blipFill rotWithShape="1">
          <a:blip r:embed="rId3">
            <a:extLst>
              <a:ext uri="{28A0092B-C50C-407E-A947-70E740481C1C}">
                <a14:useLocalDpi xmlns:a14="http://schemas.microsoft.com/office/drawing/2010/main" val="0"/>
              </a:ext>
            </a:extLst>
          </a:blip>
          <a:srcRect l="27734" t="23334" r="50000" b="6388"/>
          <a:stretch/>
        </p:blipFill>
        <p:spPr>
          <a:xfrm>
            <a:off x="533400" y="1251586"/>
            <a:ext cx="3134360" cy="5564862"/>
          </a:xfrm>
          <a:prstGeom prst="rect">
            <a:avLst/>
          </a:prstGeom>
        </p:spPr>
      </p:pic>
      <p:pic>
        <p:nvPicPr>
          <p:cNvPr id="7" name="Picture 6">
            <a:extLst>
              <a:ext uri="{FF2B5EF4-FFF2-40B4-BE49-F238E27FC236}">
                <a16:creationId xmlns:a16="http://schemas.microsoft.com/office/drawing/2014/main" id="{64F5B103-4304-440B-E9D8-38AFCCF19B9D}"/>
              </a:ext>
            </a:extLst>
          </p:cNvPr>
          <p:cNvPicPr>
            <a:picLocks noChangeAspect="1"/>
          </p:cNvPicPr>
          <p:nvPr/>
        </p:nvPicPr>
        <p:blipFill rotWithShape="1">
          <a:blip r:embed="rId4">
            <a:extLst>
              <a:ext uri="{28A0092B-C50C-407E-A947-70E740481C1C}">
                <a14:useLocalDpi xmlns:a14="http://schemas.microsoft.com/office/drawing/2010/main" val="0"/>
              </a:ext>
            </a:extLst>
          </a:blip>
          <a:srcRect l="27344" t="28055" r="56484" b="20833"/>
          <a:stretch/>
        </p:blipFill>
        <p:spPr>
          <a:xfrm>
            <a:off x="4309745" y="1251586"/>
            <a:ext cx="2903855" cy="5162409"/>
          </a:xfrm>
          <a:prstGeom prst="rect">
            <a:avLst/>
          </a:prstGeom>
        </p:spPr>
      </p:pic>
    </p:spTree>
    <p:extLst>
      <p:ext uri="{BB962C8B-B14F-4D97-AF65-F5344CB8AC3E}">
        <p14:creationId xmlns:p14="http://schemas.microsoft.com/office/powerpoint/2010/main" val="2576040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EE2B5E-2E61-D54A-827D-99F11CBEF093}"/>
              </a:ext>
            </a:extLst>
          </p:cNvPr>
          <p:cNvPicPr>
            <a:picLocks noChangeAspect="1"/>
          </p:cNvPicPr>
          <p:nvPr/>
        </p:nvPicPr>
        <p:blipFill rotWithShape="1">
          <a:blip r:embed="rId2">
            <a:extLst>
              <a:ext uri="{28A0092B-C50C-407E-A947-70E740481C1C}">
                <a14:useLocalDpi xmlns:a14="http://schemas.microsoft.com/office/drawing/2010/main" val="0"/>
              </a:ext>
            </a:extLst>
          </a:blip>
          <a:srcRect l="27344" t="52778" r="22813" b="31944"/>
          <a:stretch/>
        </p:blipFill>
        <p:spPr>
          <a:xfrm>
            <a:off x="1382794" y="1146984"/>
            <a:ext cx="9426409" cy="1625243"/>
          </a:xfrm>
          <a:prstGeom prst="rect">
            <a:avLst/>
          </a:prstGeom>
        </p:spPr>
      </p:pic>
      <p:pic>
        <p:nvPicPr>
          <p:cNvPr id="11" name="Picture 10">
            <a:extLst>
              <a:ext uri="{FF2B5EF4-FFF2-40B4-BE49-F238E27FC236}">
                <a16:creationId xmlns:a16="http://schemas.microsoft.com/office/drawing/2014/main" id="{B349296D-6645-8EC4-D221-BE7A370A39FD}"/>
              </a:ext>
            </a:extLst>
          </p:cNvPr>
          <p:cNvPicPr>
            <a:picLocks noChangeAspect="1"/>
          </p:cNvPicPr>
          <p:nvPr/>
        </p:nvPicPr>
        <p:blipFill rotWithShape="1">
          <a:blip r:embed="rId3">
            <a:extLst>
              <a:ext uri="{28A0092B-C50C-407E-A947-70E740481C1C}">
                <a14:useLocalDpi xmlns:a14="http://schemas.microsoft.com/office/drawing/2010/main" val="0"/>
              </a:ext>
            </a:extLst>
          </a:blip>
          <a:srcRect l="27344" t="34583" r="22813" b="53611"/>
          <a:stretch/>
        </p:blipFill>
        <p:spPr>
          <a:xfrm>
            <a:off x="1247554" y="3979506"/>
            <a:ext cx="9696890" cy="1291907"/>
          </a:xfrm>
          <a:prstGeom prst="rect">
            <a:avLst/>
          </a:prstGeom>
        </p:spPr>
      </p:pic>
      <p:sp>
        <p:nvSpPr>
          <p:cNvPr id="2" name="TextBox 1">
            <a:extLst>
              <a:ext uri="{FF2B5EF4-FFF2-40B4-BE49-F238E27FC236}">
                <a16:creationId xmlns:a16="http://schemas.microsoft.com/office/drawing/2014/main" id="{96615164-D191-9385-0EA8-16A9019BF30A}"/>
              </a:ext>
            </a:extLst>
          </p:cNvPr>
          <p:cNvSpPr txBox="1"/>
          <p:nvPr/>
        </p:nvSpPr>
        <p:spPr>
          <a:xfrm>
            <a:off x="4739952" y="466531"/>
            <a:ext cx="2067682" cy="369332"/>
          </a:xfrm>
          <a:prstGeom prst="rect">
            <a:avLst/>
          </a:prstGeom>
          <a:noFill/>
        </p:spPr>
        <p:txBody>
          <a:bodyPr wrap="none" rtlCol="0">
            <a:spAutoFit/>
          </a:bodyPr>
          <a:lstStyle/>
          <a:p>
            <a:r>
              <a:rPr lang="en-IN" dirty="0"/>
              <a:t>Feature Engineering</a:t>
            </a:r>
          </a:p>
        </p:txBody>
      </p:sp>
    </p:spTree>
    <p:extLst>
      <p:ext uri="{BB962C8B-B14F-4D97-AF65-F5344CB8AC3E}">
        <p14:creationId xmlns:p14="http://schemas.microsoft.com/office/powerpoint/2010/main" val="256082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2E80D03-E0F5-9807-A2AD-47E5EC706D72}"/>
              </a:ext>
            </a:extLst>
          </p:cNvPr>
          <p:cNvPicPr>
            <a:picLocks noChangeAspect="1"/>
          </p:cNvPicPr>
          <p:nvPr/>
        </p:nvPicPr>
        <p:blipFill rotWithShape="1">
          <a:blip r:embed="rId2">
            <a:extLst>
              <a:ext uri="{28A0092B-C50C-407E-A947-70E740481C1C}">
                <a14:useLocalDpi xmlns:a14="http://schemas.microsoft.com/office/drawing/2010/main" val="0"/>
              </a:ext>
            </a:extLst>
          </a:blip>
          <a:srcRect l="27344" t="39722" r="23438" b="15417"/>
          <a:stretch/>
        </p:blipFill>
        <p:spPr>
          <a:xfrm>
            <a:off x="231436" y="1421752"/>
            <a:ext cx="8778806" cy="4500880"/>
          </a:xfrm>
          <a:prstGeom prst="rect">
            <a:avLst/>
          </a:prstGeom>
        </p:spPr>
      </p:pic>
      <p:pic>
        <p:nvPicPr>
          <p:cNvPr id="3" name="Picture 2">
            <a:extLst>
              <a:ext uri="{FF2B5EF4-FFF2-40B4-BE49-F238E27FC236}">
                <a16:creationId xmlns:a16="http://schemas.microsoft.com/office/drawing/2014/main" id="{78FBEA4C-A99D-59B7-5DFB-BE31DFB6A19F}"/>
              </a:ext>
            </a:extLst>
          </p:cNvPr>
          <p:cNvPicPr>
            <a:picLocks noChangeAspect="1"/>
          </p:cNvPicPr>
          <p:nvPr/>
        </p:nvPicPr>
        <p:blipFill rotWithShape="1">
          <a:blip r:embed="rId3">
            <a:extLst>
              <a:ext uri="{28A0092B-C50C-407E-A947-70E740481C1C}">
                <a14:useLocalDpi xmlns:a14="http://schemas.microsoft.com/office/drawing/2010/main" val="0"/>
              </a:ext>
            </a:extLst>
          </a:blip>
          <a:srcRect l="27422" t="24167" r="58202" b="71765"/>
          <a:stretch/>
        </p:blipFill>
        <p:spPr>
          <a:xfrm>
            <a:off x="9415093" y="2056799"/>
            <a:ext cx="2094211" cy="414026"/>
          </a:xfrm>
          <a:prstGeom prst="rect">
            <a:avLst/>
          </a:prstGeom>
        </p:spPr>
      </p:pic>
      <p:pic>
        <p:nvPicPr>
          <p:cNvPr id="2" name="Picture 1">
            <a:extLst>
              <a:ext uri="{FF2B5EF4-FFF2-40B4-BE49-F238E27FC236}">
                <a16:creationId xmlns:a16="http://schemas.microsoft.com/office/drawing/2014/main" id="{E5235E87-6CDE-8EFE-DF2F-96EB7A938A4C}"/>
              </a:ext>
            </a:extLst>
          </p:cNvPr>
          <p:cNvPicPr>
            <a:picLocks noChangeAspect="1"/>
          </p:cNvPicPr>
          <p:nvPr/>
        </p:nvPicPr>
        <p:blipFill rotWithShape="1">
          <a:blip r:embed="rId3">
            <a:extLst>
              <a:ext uri="{28A0092B-C50C-407E-A947-70E740481C1C}">
                <a14:useLocalDpi xmlns:a14="http://schemas.microsoft.com/office/drawing/2010/main" val="0"/>
              </a:ext>
            </a:extLst>
          </a:blip>
          <a:srcRect l="27422" t="41046" r="56887" b="29167"/>
          <a:stretch/>
        </p:blipFill>
        <p:spPr>
          <a:xfrm>
            <a:off x="9319299" y="2470825"/>
            <a:ext cx="2285800" cy="3031985"/>
          </a:xfrm>
          <a:prstGeom prst="rect">
            <a:avLst/>
          </a:prstGeom>
        </p:spPr>
      </p:pic>
    </p:spTree>
    <p:extLst>
      <p:ext uri="{BB962C8B-B14F-4D97-AF65-F5344CB8AC3E}">
        <p14:creationId xmlns:p14="http://schemas.microsoft.com/office/powerpoint/2010/main" val="2969828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E8A6A-EB8F-88A2-7E97-4724C582AD1C}"/>
              </a:ext>
            </a:extLst>
          </p:cNvPr>
          <p:cNvPicPr>
            <a:picLocks noChangeAspect="1"/>
          </p:cNvPicPr>
          <p:nvPr/>
        </p:nvPicPr>
        <p:blipFill rotWithShape="1">
          <a:blip r:embed="rId2">
            <a:extLst>
              <a:ext uri="{28A0092B-C50C-407E-A947-70E740481C1C}">
                <a14:useLocalDpi xmlns:a14="http://schemas.microsoft.com/office/drawing/2010/main" val="0"/>
              </a:ext>
            </a:extLst>
          </a:blip>
          <a:srcRect l="27344" t="24583" r="22891" b="67639"/>
          <a:stretch/>
        </p:blipFill>
        <p:spPr>
          <a:xfrm>
            <a:off x="285751" y="1087120"/>
            <a:ext cx="9122410" cy="801972"/>
          </a:xfrm>
          <a:prstGeom prst="rect">
            <a:avLst/>
          </a:prstGeom>
        </p:spPr>
      </p:pic>
      <p:pic>
        <p:nvPicPr>
          <p:cNvPr id="3" name="Picture 2">
            <a:extLst>
              <a:ext uri="{FF2B5EF4-FFF2-40B4-BE49-F238E27FC236}">
                <a16:creationId xmlns:a16="http://schemas.microsoft.com/office/drawing/2014/main" id="{619D99BE-3C81-CA8F-44B3-0CC316260BF4}"/>
              </a:ext>
            </a:extLst>
          </p:cNvPr>
          <p:cNvPicPr>
            <a:picLocks noChangeAspect="1"/>
          </p:cNvPicPr>
          <p:nvPr/>
        </p:nvPicPr>
        <p:blipFill rotWithShape="1">
          <a:blip r:embed="rId3">
            <a:extLst>
              <a:ext uri="{28A0092B-C50C-407E-A947-70E740481C1C}">
                <a14:useLocalDpi xmlns:a14="http://schemas.microsoft.com/office/drawing/2010/main" val="0"/>
              </a:ext>
            </a:extLst>
          </a:blip>
          <a:srcRect l="27109" t="25972" r="23125" b="34028"/>
          <a:stretch/>
        </p:blipFill>
        <p:spPr>
          <a:xfrm>
            <a:off x="285751" y="2492375"/>
            <a:ext cx="7498605" cy="3390265"/>
          </a:xfrm>
          <a:prstGeom prst="rect">
            <a:avLst/>
          </a:prstGeom>
        </p:spPr>
      </p:pic>
    </p:spTree>
    <p:extLst>
      <p:ext uri="{BB962C8B-B14F-4D97-AF65-F5344CB8AC3E}">
        <p14:creationId xmlns:p14="http://schemas.microsoft.com/office/powerpoint/2010/main" val="2393071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E5683A-D2A3-FB99-1DF8-45FAA406D7C0}"/>
              </a:ext>
            </a:extLst>
          </p:cNvPr>
          <p:cNvPicPr>
            <a:picLocks noChangeAspect="1"/>
          </p:cNvPicPr>
          <p:nvPr/>
        </p:nvPicPr>
        <p:blipFill rotWithShape="1">
          <a:blip r:embed="rId2">
            <a:extLst>
              <a:ext uri="{28A0092B-C50C-407E-A947-70E740481C1C}">
                <a14:useLocalDpi xmlns:a14="http://schemas.microsoft.com/office/drawing/2010/main" val="0"/>
              </a:ext>
            </a:extLst>
          </a:blip>
          <a:srcRect l="25859" t="20694" r="21484" b="6944"/>
          <a:stretch/>
        </p:blipFill>
        <p:spPr>
          <a:xfrm>
            <a:off x="760873" y="181080"/>
            <a:ext cx="8403447" cy="6495839"/>
          </a:xfrm>
          <a:prstGeom prst="rect">
            <a:avLst/>
          </a:prstGeom>
        </p:spPr>
      </p:pic>
    </p:spTree>
    <p:extLst>
      <p:ext uri="{BB962C8B-B14F-4D97-AF65-F5344CB8AC3E}">
        <p14:creationId xmlns:p14="http://schemas.microsoft.com/office/powerpoint/2010/main" val="4208118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75170-CF9C-9B80-F655-64F132A3FD26}"/>
              </a:ext>
            </a:extLst>
          </p:cNvPr>
          <p:cNvPicPr>
            <a:picLocks noChangeAspect="1"/>
          </p:cNvPicPr>
          <p:nvPr/>
        </p:nvPicPr>
        <p:blipFill rotWithShape="1">
          <a:blip r:embed="rId2">
            <a:extLst>
              <a:ext uri="{28A0092B-C50C-407E-A947-70E740481C1C}">
                <a14:useLocalDpi xmlns:a14="http://schemas.microsoft.com/office/drawing/2010/main" val="0"/>
              </a:ext>
            </a:extLst>
          </a:blip>
          <a:srcRect l="25938" t="31528" r="20703" b="29583"/>
          <a:stretch/>
        </p:blipFill>
        <p:spPr>
          <a:xfrm>
            <a:off x="171450" y="28575"/>
            <a:ext cx="6505575" cy="2667001"/>
          </a:xfrm>
          <a:prstGeom prst="rect">
            <a:avLst/>
          </a:prstGeom>
        </p:spPr>
      </p:pic>
      <p:pic>
        <p:nvPicPr>
          <p:cNvPr id="5" name="Picture 4">
            <a:extLst>
              <a:ext uri="{FF2B5EF4-FFF2-40B4-BE49-F238E27FC236}">
                <a16:creationId xmlns:a16="http://schemas.microsoft.com/office/drawing/2014/main" id="{DC2CEE77-6FA4-0FA3-C29F-31FAF313CD76}"/>
              </a:ext>
            </a:extLst>
          </p:cNvPr>
          <p:cNvPicPr>
            <a:picLocks noChangeAspect="1"/>
          </p:cNvPicPr>
          <p:nvPr/>
        </p:nvPicPr>
        <p:blipFill rotWithShape="1">
          <a:blip r:embed="rId3">
            <a:extLst>
              <a:ext uri="{28A0092B-C50C-407E-A947-70E740481C1C}">
                <a14:useLocalDpi xmlns:a14="http://schemas.microsoft.com/office/drawing/2010/main" val="0"/>
              </a:ext>
            </a:extLst>
          </a:blip>
          <a:srcRect l="26016" t="43056" r="21484" b="34860"/>
          <a:stretch/>
        </p:blipFill>
        <p:spPr>
          <a:xfrm>
            <a:off x="171449" y="2744788"/>
            <a:ext cx="7434054" cy="1758950"/>
          </a:xfrm>
          <a:prstGeom prst="rect">
            <a:avLst/>
          </a:prstGeom>
        </p:spPr>
      </p:pic>
      <p:pic>
        <p:nvPicPr>
          <p:cNvPr id="7" name="Picture 6">
            <a:extLst>
              <a:ext uri="{FF2B5EF4-FFF2-40B4-BE49-F238E27FC236}">
                <a16:creationId xmlns:a16="http://schemas.microsoft.com/office/drawing/2014/main" id="{11D18EA0-8AB1-099A-09F5-B9F0E11662F4}"/>
              </a:ext>
            </a:extLst>
          </p:cNvPr>
          <p:cNvPicPr>
            <a:picLocks noChangeAspect="1"/>
          </p:cNvPicPr>
          <p:nvPr/>
        </p:nvPicPr>
        <p:blipFill rotWithShape="1">
          <a:blip r:embed="rId4">
            <a:extLst>
              <a:ext uri="{28A0092B-C50C-407E-A947-70E740481C1C}">
                <a14:useLocalDpi xmlns:a14="http://schemas.microsoft.com/office/drawing/2010/main" val="0"/>
              </a:ext>
            </a:extLst>
          </a:blip>
          <a:srcRect l="26094" t="43195" r="21406" b="27916"/>
          <a:stretch/>
        </p:blipFill>
        <p:spPr>
          <a:xfrm>
            <a:off x="171449" y="4634230"/>
            <a:ext cx="6400801" cy="1981200"/>
          </a:xfrm>
          <a:prstGeom prst="rect">
            <a:avLst/>
          </a:prstGeom>
        </p:spPr>
      </p:pic>
    </p:spTree>
    <p:extLst>
      <p:ext uri="{BB962C8B-B14F-4D97-AF65-F5344CB8AC3E}">
        <p14:creationId xmlns:p14="http://schemas.microsoft.com/office/powerpoint/2010/main" val="2819448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087C5-CBE1-62E3-3B14-32B3C0F0C5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4AFE6F-0C37-75CE-7205-55435EC7A30F}"/>
              </a:ext>
            </a:extLst>
          </p:cNvPr>
          <p:cNvSpPr txBox="1"/>
          <p:nvPr/>
        </p:nvSpPr>
        <p:spPr>
          <a:xfrm>
            <a:off x="3592286" y="2795452"/>
            <a:ext cx="5564777" cy="830997"/>
          </a:xfrm>
          <a:prstGeom prst="rect">
            <a:avLst/>
          </a:prstGeom>
          <a:noFill/>
        </p:spPr>
        <p:txBody>
          <a:bodyPr wrap="square" rtlCol="0">
            <a:spAutoFit/>
          </a:bodyPr>
          <a:lstStyle/>
          <a:p>
            <a:r>
              <a:rPr lang="en-IN" sz="4800" dirty="0"/>
              <a:t>Data Modelling</a:t>
            </a:r>
          </a:p>
        </p:txBody>
      </p:sp>
    </p:spTree>
    <p:extLst>
      <p:ext uri="{BB962C8B-B14F-4D97-AF65-F5344CB8AC3E}">
        <p14:creationId xmlns:p14="http://schemas.microsoft.com/office/powerpoint/2010/main" val="99455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6AD945-53CD-361B-AFF6-AD927F12D2D6}"/>
              </a:ext>
            </a:extLst>
          </p:cNvPr>
          <p:cNvPicPr>
            <a:picLocks noChangeAspect="1"/>
          </p:cNvPicPr>
          <p:nvPr/>
        </p:nvPicPr>
        <p:blipFill rotWithShape="1">
          <a:blip r:embed="rId2">
            <a:extLst>
              <a:ext uri="{28A0092B-C50C-407E-A947-70E740481C1C}">
                <a14:useLocalDpi xmlns:a14="http://schemas.microsoft.com/office/drawing/2010/main" val="0"/>
              </a:ext>
            </a:extLst>
          </a:blip>
          <a:srcRect l="34843" t="21111" r="39219" b="7083"/>
          <a:stretch/>
        </p:blipFill>
        <p:spPr>
          <a:xfrm>
            <a:off x="1632857" y="0"/>
            <a:ext cx="7315199" cy="6858000"/>
          </a:xfrm>
          <a:prstGeom prst="rect">
            <a:avLst/>
          </a:prstGeom>
        </p:spPr>
      </p:pic>
    </p:spTree>
    <p:extLst>
      <p:ext uri="{BB962C8B-B14F-4D97-AF65-F5344CB8AC3E}">
        <p14:creationId xmlns:p14="http://schemas.microsoft.com/office/powerpoint/2010/main" val="346795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57E70E-9CFC-77A0-7205-0B2701EED762}"/>
              </a:ext>
            </a:extLst>
          </p:cNvPr>
          <p:cNvPicPr>
            <a:picLocks noChangeAspect="1"/>
          </p:cNvPicPr>
          <p:nvPr/>
        </p:nvPicPr>
        <p:blipFill rotWithShape="1">
          <a:blip r:embed="rId2">
            <a:extLst>
              <a:ext uri="{28A0092B-C50C-407E-A947-70E740481C1C}">
                <a14:useLocalDpi xmlns:a14="http://schemas.microsoft.com/office/drawing/2010/main" val="0"/>
              </a:ext>
            </a:extLst>
          </a:blip>
          <a:srcRect l="34583" t="23704" r="38833" b="13629"/>
          <a:stretch/>
        </p:blipFill>
        <p:spPr>
          <a:xfrm>
            <a:off x="1670180" y="0"/>
            <a:ext cx="7763069" cy="6858000"/>
          </a:xfrm>
          <a:prstGeom prst="rect">
            <a:avLst/>
          </a:prstGeom>
        </p:spPr>
      </p:pic>
    </p:spTree>
    <p:extLst>
      <p:ext uri="{BB962C8B-B14F-4D97-AF65-F5344CB8AC3E}">
        <p14:creationId xmlns:p14="http://schemas.microsoft.com/office/powerpoint/2010/main" val="3677279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C5DFF0-0315-F592-D0B5-5F18BFA5DDF5}"/>
              </a:ext>
            </a:extLst>
          </p:cNvPr>
          <p:cNvPicPr>
            <a:picLocks noChangeAspect="1"/>
          </p:cNvPicPr>
          <p:nvPr/>
        </p:nvPicPr>
        <p:blipFill rotWithShape="1">
          <a:blip r:embed="rId2">
            <a:extLst>
              <a:ext uri="{28A0092B-C50C-407E-A947-70E740481C1C}">
                <a14:useLocalDpi xmlns:a14="http://schemas.microsoft.com/office/drawing/2010/main" val="0"/>
              </a:ext>
            </a:extLst>
          </a:blip>
          <a:srcRect l="34668" t="27038" r="37996" b="10223"/>
          <a:stretch/>
        </p:blipFill>
        <p:spPr>
          <a:xfrm>
            <a:off x="128076" y="282102"/>
            <a:ext cx="4506500" cy="5817829"/>
          </a:xfrm>
          <a:prstGeom prst="rect">
            <a:avLst/>
          </a:prstGeom>
        </p:spPr>
      </p:pic>
      <p:pic>
        <p:nvPicPr>
          <p:cNvPr id="3" name="Picture 2">
            <a:extLst>
              <a:ext uri="{FF2B5EF4-FFF2-40B4-BE49-F238E27FC236}">
                <a16:creationId xmlns:a16="http://schemas.microsoft.com/office/drawing/2014/main" id="{AF13AE9F-7614-2D20-94C9-3EB01835A2DA}"/>
              </a:ext>
            </a:extLst>
          </p:cNvPr>
          <p:cNvPicPr>
            <a:picLocks noChangeAspect="1"/>
          </p:cNvPicPr>
          <p:nvPr/>
        </p:nvPicPr>
        <p:blipFill rotWithShape="1">
          <a:blip r:embed="rId2">
            <a:extLst>
              <a:ext uri="{28A0092B-C50C-407E-A947-70E740481C1C}">
                <a14:useLocalDpi xmlns:a14="http://schemas.microsoft.com/office/drawing/2010/main" val="0"/>
              </a:ext>
            </a:extLst>
          </a:blip>
          <a:srcRect l="34667" t="17037" r="52355" b="79920"/>
          <a:stretch/>
        </p:blipFill>
        <p:spPr>
          <a:xfrm>
            <a:off x="243840" y="0"/>
            <a:ext cx="2139437" cy="282102"/>
          </a:xfrm>
          <a:prstGeom prst="rect">
            <a:avLst/>
          </a:prstGeom>
        </p:spPr>
      </p:pic>
      <p:pic>
        <p:nvPicPr>
          <p:cNvPr id="5" name="Picture 4">
            <a:extLst>
              <a:ext uri="{FF2B5EF4-FFF2-40B4-BE49-F238E27FC236}">
                <a16:creationId xmlns:a16="http://schemas.microsoft.com/office/drawing/2014/main" id="{5501A4F5-BCE1-22F5-2121-400A7066B820}"/>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30666" r="32500" b="62829"/>
          <a:stretch/>
        </p:blipFill>
        <p:spPr>
          <a:xfrm>
            <a:off x="3576320" y="904240"/>
            <a:ext cx="6085840" cy="593820"/>
          </a:xfrm>
          <a:prstGeom prst="rect">
            <a:avLst/>
          </a:prstGeom>
        </p:spPr>
      </p:pic>
      <p:pic>
        <p:nvPicPr>
          <p:cNvPr id="4" name="Picture 3">
            <a:extLst>
              <a:ext uri="{FF2B5EF4-FFF2-40B4-BE49-F238E27FC236}">
                <a16:creationId xmlns:a16="http://schemas.microsoft.com/office/drawing/2014/main" id="{8A7702D7-96BD-F071-0BD9-4594DE3C50C5}"/>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56654" r="32500" b="9481"/>
          <a:stretch/>
        </p:blipFill>
        <p:spPr>
          <a:xfrm>
            <a:off x="3355496" y="1780162"/>
            <a:ext cx="6085840" cy="3091372"/>
          </a:xfrm>
          <a:prstGeom prst="rect">
            <a:avLst/>
          </a:prstGeom>
        </p:spPr>
      </p:pic>
      <p:pic>
        <p:nvPicPr>
          <p:cNvPr id="6" name="Picture 5">
            <a:extLst>
              <a:ext uri="{FF2B5EF4-FFF2-40B4-BE49-F238E27FC236}">
                <a16:creationId xmlns:a16="http://schemas.microsoft.com/office/drawing/2014/main" id="{C25B947F-7560-5287-DD4D-781DD88A52A6}"/>
              </a:ext>
            </a:extLst>
          </p:cNvPr>
          <p:cNvPicPr>
            <a:picLocks noChangeAspect="1"/>
          </p:cNvPicPr>
          <p:nvPr/>
        </p:nvPicPr>
        <p:blipFill rotWithShape="1">
          <a:blip r:embed="rId4">
            <a:extLst>
              <a:ext uri="{28A0092B-C50C-407E-A947-70E740481C1C}">
                <a14:useLocalDpi xmlns:a14="http://schemas.microsoft.com/office/drawing/2010/main" val="0"/>
              </a:ext>
            </a:extLst>
          </a:blip>
          <a:srcRect l="26083" t="44444" r="50000" b="33186"/>
          <a:stretch/>
        </p:blipFill>
        <p:spPr>
          <a:xfrm>
            <a:off x="7557425" y="3429000"/>
            <a:ext cx="4634575" cy="2438400"/>
          </a:xfrm>
          <a:prstGeom prst="rect">
            <a:avLst/>
          </a:prstGeom>
        </p:spPr>
      </p:pic>
    </p:spTree>
    <p:extLst>
      <p:ext uri="{BB962C8B-B14F-4D97-AF65-F5344CB8AC3E}">
        <p14:creationId xmlns:p14="http://schemas.microsoft.com/office/powerpoint/2010/main" val="1871427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182231"/>
            <a:ext cx="11887200" cy="4493538"/>
          </a:xfrm>
          <a:prstGeom prst="rect">
            <a:avLst/>
          </a:prstGeom>
          <a:noFill/>
        </p:spPr>
        <p:txBody>
          <a:bodyPr wrap="square" rtlCol="0">
            <a:spAutoFit/>
          </a:bodyPr>
          <a:lstStyle/>
          <a:p>
            <a:pPr algn="ctr"/>
            <a:r>
              <a:rPr lang="en-IN" sz="4400" dirty="0"/>
              <a:t>Problem Statement</a:t>
            </a:r>
          </a:p>
          <a:p>
            <a:pPr algn="ctr"/>
            <a:endParaRPr lang="en-IN" sz="4400" dirty="0"/>
          </a:p>
          <a:p>
            <a:r>
              <a:rPr lang="en-US" sz="1800" dirty="0">
                <a:effectLst/>
                <a:latin typeface="Times New Roman" panose="02020603050405020304" pitchFamily="18" charset="0"/>
                <a:ea typeface="Calibri" panose="020F0502020204030204" pitchFamily="34" charset="0"/>
              </a:rPr>
              <a:t>Booking cancellations significantly impact demand management decisions in the hospitality industry. To mitigate these effects, hotels often implement strict cancellation policies and overbooking strategies, which can negatively affect both revenue and reputation. Therefore, minimizing booking cancellations is crucial for maximizing room availability and revenue. </a:t>
            </a:r>
          </a:p>
          <a:p>
            <a:endParaRPr lang="en-US" dirty="0">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Utilizing machine learning to predict cancellations in advance is the most effective way to maintain occupancy and avoid profit losses. The rising rate of hotel reservation cancellations presents substantial challenges to the hospitality industry, affecting both revenue and operational efficiency. </a:t>
            </a:r>
          </a:p>
          <a:p>
            <a:endParaRPr lang="en-US" dirty="0">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Hoteliers can particularly benefit from predicting individual cancellations, rather than overall cancellation rates, to identify customers at the highest risk of canceling in advance. This proactive approach helps avoid significant losses by addressing potential cancellations before it is too late.</a:t>
            </a:r>
            <a:endParaRPr lang="en-IN" sz="4400" dirty="0"/>
          </a:p>
        </p:txBody>
      </p:sp>
    </p:spTree>
    <p:extLst>
      <p:ext uri="{BB962C8B-B14F-4D97-AF65-F5344CB8AC3E}">
        <p14:creationId xmlns:p14="http://schemas.microsoft.com/office/powerpoint/2010/main" val="3126680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8F1A0F-1783-2052-5214-6CA6F0083671}"/>
              </a:ext>
            </a:extLst>
          </p:cNvPr>
          <p:cNvPicPr>
            <a:picLocks noChangeAspect="1"/>
          </p:cNvPicPr>
          <p:nvPr/>
        </p:nvPicPr>
        <p:blipFill rotWithShape="1">
          <a:blip r:embed="rId2">
            <a:extLst>
              <a:ext uri="{28A0092B-C50C-407E-A947-70E740481C1C}">
                <a14:useLocalDpi xmlns:a14="http://schemas.microsoft.com/office/drawing/2010/main" val="0"/>
              </a:ext>
            </a:extLst>
          </a:blip>
          <a:srcRect l="26167" t="25925" r="31084" b="60593"/>
          <a:stretch/>
        </p:blipFill>
        <p:spPr>
          <a:xfrm>
            <a:off x="152399" y="101600"/>
            <a:ext cx="6939761" cy="1231089"/>
          </a:xfrm>
          <a:prstGeom prst="rect">
            <a:avLst/>
          </a:prstGeom>
        </p:spPr>
      </p:pic>
      <p:pic>
        <p:nvPicPr>
          <p:cNvPr id="2" name="Picture 1">
            <a:extLst>
              <a:ext uri="{FF2B5EF4-FFF2-40B4-BE49-F238E27FC236}">
                <a16:creationId xmlns:a16="http://schemas.microsoft.com/office/drawing/2014/main" id="{B05FA020-B38F-2475-0FD0-897919191634}"/>
              </a:ext>
            </a:extLst>
          </p:cNvPr>
          <p:cNvPicPr>
            <a:picLocks noChangeAspect="1"/>
          </p:cNvPicPr>
          <p:nvPr/>
        </p:nvPicPr>
        <p:blipFill rotWithShape="1">
          <a:blip r:embed="rId2">
            <a:extLst>
              <a:ext uri="{28A0092B-C50C-407E-A947-70E740481C1C}">
                <a14:useLocalDpi xmlns:a14="http://schemas.microsoft.com/office/drawing/2010/main" val="0"/>
              </a:ext>
            </a:extLst>
          </a:blip>
          <a:srcRect l="26167" t="48923" r="31084" b="20891"/>
          <a:stretch/>
        </p:blipFill>
        <p:spPr>
          <a:xfrm>
            <a:off x="152399" y="1635637"/>
            <a:ext cx="6939761" cy="2756386"/>
          </a:xfrm>
          <a:prstGeom prst="rect">
            <a:avLst/>
          </a:prstGeom>
        </p:spPr>
      </p:pic>
      <p:pic>
        <p:nvPicPr>
          <p:cNvPr id="7" name="Picture 6">
            <a:extLst>
              <a:ext uri="{FF2B5EF4-FFF2-40B4-BE49-F238E27FC236}">
                <a16:creationId xmlns:a16="http://schemas.microsoft.com/office/drawing/2014/main" id="{47AB0CCA-0CA9-2D62-1996-3EDB62A1545D}"/>
              </a:ext>
            </a:extLst>
          </p:cNvPr>
          <p:cNvPicPr>
            <a:picLocks noChangeAspect="1"/>
          </p:cNvPicPr>
          <p:nvPr/>
        </p:nvPicPr>
        <p:blipFill rotWithShape="1">
          <a:blip r:embed="rId3">
            <a:extLst>
              <a:ext uri="{28A0092B-C50C-407E-A947-70E740481C1C}">
                <a14:useLocalDpi xmlns:a14="http://schemas.microsoft.com/office/drawing/2010/main" val="0"/>
              </a:ext>
            </a:extLst>
          </a:blip>
          <a:srcRect l="26167" t="50000" r="32584" b="6963"/>
          <a:stretch/>
        </p:blipFill>
        <p:spPr>
          <a:xfrm>
            <a:off x="5791201" y="1635636"/>
            <a:ext cx="6248400" cy="4242649"/>
          </a:xfrm>
          <a:prstGeom prst="rect">
            <a:avLst/>
          </a:prstGeom>
        </p:spPr>
      </p:pic>
    </p:spTree>
    <p:extLst>
      <p:ext uri="{BB962C8B-B14F-4D97-AF65-F5344CB8AC3E}">
        <p14:creationId xmlns:p14="http://schemas.microsoft.com/office/powerpoint/2010/main" val="222306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B31F42-61F0-0522-0920-FA6D4868EE51}"/>
              </a:ext>
            </a:extLst>
          </p:cNvPr>
          <p:cNvPicPr>
            <a:picLocks noChangeAspect="1"/>
          </p:cNvPicPr>
          <p:nvPr/>
        </p:nvPicPr>
        <p:blipFill rotWithShape="1">
          <a:blip r:embed="rId2">
            <a:extLst>
              <a:ext uri="{28A0092B-C50C-407E-A947-70E740481C1C}">
                <a14:useLocalDpi xmlns:a14="http://schemas.microsoft.com/office/drawing/2010/main" val="0"/>
              </a:ext>
            </a:extLst>
          </a:blip>
          <a:srcRect l="26167" t="32741" r="34167" b="28889"/>
          <a:stretch/>
        </p:blipFill>
        <p:spPr>
          <a:xfrm>
            <a:off x="219684" y="822545"/>
            <a:ext cx="9257334" cy="5037079"/>
          </a:xfrm>
          <a:prstGeom prst="rect">
            <a:avLst/>
          </a:prstGeom>
        </p:spPr>
      </p:pic>
    </p:spTree>
    <p:extLst>
      <p:ext uri="{BB962C8B-B14F-4D97-AF65-F5344CB8AC3E}">
        <p14:creationId xmlns:p14="http://schemas.microsoft.com/office/powerpoint/2010/main" val="1578654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DC4607-CE04-E3BE-1660-1363E37CE97C}"/>
              </a:ext>
            </a:extLst>
          </p:cNvPr>
          <p:cNvPicPr>
            <a:picLocks noChangeAspect="1"/>
          </p:cNvPicPr>
          <p:nvPr/>
        </p:nvPicPr>
        <p:blipFill rotWithShape="1">
          <a:blip r:embed="rId2">
            <a:extLst>
              <a:ext uri="{28A0092B-C50C-407E-A947-70E740481C1C}">
                <a14:useLocalDpi xmlns:a14="http://schemas.microsoft.com/office/drawing/2010/main" val="0"/>
              </a:ext>
            </a:extLst>
          </a:blip>
          <a:srcRect l="27167" t="19556" r="30000" b="71495"/>
          <a:stretch/>
        </p:blipFill>
        <p:spPr>
          <a:xfrm>
            <a:off x="243839" y="401320"/>
            <a:ext cx="6931971" cy="814637"/>
          </a:xfrm>
          <a:prstGeom prst="rect">
            <a:avLst/>
          </a:prstGeom>
        </p:spPr>
      </p:pic>
      <p:pic>
        <p:nvPicPr>
          <p:cNvPr id="5" name="Picture 4">
            <a:extLst>
              <a:ext uri="{FF2B5EF4-FFF2-40B4-BE49-F238E27FC236}">
                <a16:creationId xmlns:a16="http://schemas.microsoft.com/office/drawing/2014/main" id="{264F835A-2902-ACEF-3D9F-9E3CBF94B081}"/>
              </a:ext>
            </a:extLst>
          </p:cNvPr>
          <p:cNvPicPr>
            <a:picLocks noChangeAspect="1"/>
          </p:cNvPicPr>
          <p:nvPr/>
        </p:nvPicPr>
        <p:blipFill rotWithShape="1">
          <a:blip r:embed="rId3">
            <a:extLst>
              <a:ext uri="{28A0092B-C50C-407E-A947-70E740481C1C}">
                <a14:useLocalDpi xmlns:a14="http://schemas.microsoft.com/office/drawing/2010/main" val="0"/>
              </a:ext>
            </a:extLst>
          </a:blip>
          <a:srcRect l="27416" t="57926" r="50000" b="21481"/>
          <a:stretch/>
        </p:blipFill>
        <p:spPr>
          <a:xfrm>
            <a:off x="4844247" y="1691795"/>
            <a:ext cx="7125246" cy="3654646"/>
          </a:xfrm>
          <a:prstGeom prst="rect">
            <a:avLst/>
          </a:prstGeom>
        </p:spPr>
      </p:pic>
      <p:pic>
        <p:nvPicPr>
          <p:cNvPr id="2" name="Picture 1">
            <a:extLst>
              <a:ext uri="{FF2B5EF4-FFF2-40B4-BE49-F238E27FC236}">
                <a16:creationId xmlns:a16="http://schemas.microsoft.com/office/drawing/2014/main" id="{5BFD2041-FDCB-6A2A-7417-9018181C6CD5}"/>
              </a:ext>
            </a:extLst>
          </p:cNvPr>
          <p:cNvPicPr>
            <a:picLocks noChangeAspect="1"/>
          </p:cNvPicPr>
          <p:nvPr/>
        </p:nvPicPr>
        <p:blipFill rotWithShape="1">
          <a:blip r:embed="rId2">
            <a:extLst>
              <a:ext uri="{28A0092B-C50C-407E-A947-70E740481C1C}">
                <a14:useLocalDpi xmlns:a14="http://schemas.microsoft.com/office/drawing/2010/main" val="0"/>
              </a:ext>
            </a:extLst>
          </a:blip>
          <a:srcRect l="27167" t="48523" r="44469" b="13926"/>
          <a:stretch/>
        </p:blipFill>
        <p:spPr>
          <a:xfrm>
            <a:off x="0" y="1296557"/>
            <a:ext cx="4590278" cy="3418408"/>
          </a:xfrm>
          <a:prstGeom prst="rect">
            <a:avLst/>
          </a:prstGeom>
        </p:spPr>
      </p:pic>
    </p:spTree>
    <p:extLst>
      <p:ext uri="{BB962C8B-B14F-4D97-AF65-F5344CB8AC3E}">
        <p14:creationId xmlns:p14="http://schemas.microsoft.com/office/powerpoint/2010/main" val="1079218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5C66AE-F9BC-6F56-0400-C0FD4CFCD5CE}"/>
              </a:ext>
            </a:extLst>
          </p:cNvPr>
          <p:cNvPicPr>
            <a:picLocks noChangeAspect="1"/>
          </p:cNvPicPr>
          <p:nvPr/>
        </p:nvPicPr>
        <p:blipFill rotWithShape="1">
          <a:blip r:embed="rId2">
            <a:extLst>
              <a:ext uri="{28A0092B-C50C-407E-A947-70E740481C1C}">
                <a14:useLocalDpi xmlns:a14="http://schemas.microsoft.com/office/drawing/2010/main" val="0"/>
              </a:ext>
            </a:extLst>
          </a:blip>
          <a:srcRect l="27501" t="21926" r="37083" b="21185"/>
          <a:stretch/>
        </p:blipFill>
        <p:spPr>
          <a:xfrm>
            <a:off x="181240" y="589280"/>
            <a:ext cx="5914760" cy="5344160"/>
          </a:xfrm>
          <a:prstGeom prst="rect">
            <a:avLst/>
          </a:prstGeom>
        </p:spPr>
      </p:pic>
      <p:pic>
        <p:nvPicPr>
          <p:cNvPr id="5" name="Picture 4">
            <a:extLst>
              <a:ext uri="{FF2B5EF4-FFF2-40B4-BE49-F238E27FC236}">
                <a16:creationId xmlns:a16="http://schemas.microsoft.com/office/drawing/2014/main" id="{F6A3EAE4-55A9-101E-746E-FE268877E05E}"/>
              </a:ext>
            </a:extLst>
          </p:cNvPr>
          <p:cNvPicPr>
            <a:picLocks noChangeAspect="1"/>
          </p:cNvPicPr>
          <p:nvPr/>
        </p:nvPicPr>
        <p:blipFill rotWithShape="1">
          <a:blip r:embed="rId3">
            <a:extLst>
              <a:ext uri="{28A0092B-C50C-407E-A947-70E740481C1C}">
                <a14:useLocalDpi xmlns:a14="http://schemas.microsoft.com/office/drawing/2010/main" val="0"/>
              </a:ext>
            </a:extLst>
          </a:blip>
          <a:srcRect l="27333" t="68507" r="37860" b="12445"/>
          <a:stretch/>
        </p:blipFill>
        <p:spPr>
          <a:xfrm>
            <a:off x="6589374" y="2366004"/>
            <a:ext cx="5167595" cy="1590797"/>
          </a:xfrm>
          <a:prstGeom prst="rect">
            <a:avLst/>
          </a:prstGeom>
        </p:spPr>
      </p:pic>
    </p:spTree>
    <p:extLst>
      <p:ext uri="{BB962C8B-B14F-4D97-AF65-F5344CB8AC3E}">
        <p14:creationId xmlns:p14="http://schemas.microsoft.com/office/powerpoint/2010/main" val="835717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CEE1D-E19E-0FE4-32B7-54ADF8B34D2F}"/>
              </a:ext>
            </a:extLst>
          </p:cNvPr>
          <p:cNvPicPr>
            <a:picLocks noChangeAspect="1"/>
          </p:cNvPicPr>
          <p:nvPr/>
        </p:nvPicPr>
        <p:blipFill rotWithShape="1">
          <a:blip r:embed="rId2">
            <a:extLst>
              <a:ext uri="{28A0092B-C50C-407E-A947-70E740481C1C}">
                <a14:useLocalDpi xmlns:a14="http://schemas.microsoft.com/office/drawing/2010/main" val="0"/>
              </a:ext>
            </a:extLst>
          </a:blip>
          <a:srcRect l="27333" t="29926" r="42833" b="23408"/>
          <a:stretch/>
        </p:blipFill>
        <p:spPr>
          <a:xfrm>
            <a:off x="120469" y="421640"/>
            <a:ext cx="5975531" cy="5257800"/>
          </a:xfrm>
          <a:prstGeom prst="rect">
            <a:avLst/>
          </a:prstGeom>
        </p:spPr>
      </p:pic>
      <p:pic>
        <p:nvPicPr>
          <p:cNvPr id="5" name="Picture 4">
            <a:extLst>
              <a:ext uri="{FF2B5EF4-FFF2-40B4-BE49-F238E27FC236}">
                <a16:creationId xmlns:a16="http://schemas.microsoft.com/office/drawing/2014/main" id="{8A077E40-2410-D8AA-CE16-F95E44F76388}"/>
              </a:ext>
            </a:extLst>
          </p:cNvPr>
          <p:cNvPicPr>
            <a:picLocks noChangeAspect="1"/>
          </p:cNvPicPr>
          <p:nvPr/>
        </p:nvPicPr>
        <p:blipFill rotWithShape="1">
          <a:blip r:embed="rId3">
            <a:extLst>
              <a:ext uri="{28A0092B-C50C-407E-A947-70E740481C1C}">
                <a14:useLocalDpi xmlns:a14="http://schemas.microsoft.com/office/drawing/2010/main" val="0"/>
              </a:ext>
            </a:extLst>
          </a:blip>
          <a:srcRect l="29917" t="60996" r="41666" b="5630"/>
          <a:stretch/>
        </p:blipFill>
        <p:spPr>
          <a:xfrm>
            <a:off x="6329680" y="3592317"/>
            <a:ext cx="4526388" cy="2392605"/>
          </a:xfrm>
          <a:prstGeom prst="rect">
            <a:avLst/>
          </a:prstGeom>
        </p:spPr>
      </p:pic>
      <p:pic>
        <p:nvPicPr>
          <p:cNvPr id="4" name="Picture 3">
            <a:extLst>
              <a:ext uri="{FF2B5EF4-FFF2-40B4-BE49-F238E27FC236}">
                <a16:creationId xmlns:a16="http://schemas.microsoft.com/office/drawing/2014/main" id="{AB08186D-1AC7-C6E7-EF49-D12E306C3FC4}"/>
              </a:ext>
            </a:extLst>
          </p:cNvPr>
          <p:cNvPicPr>
            <a:picLocks noChangeAspect="1"/>
          </p:cNvPicPr>
          <p:nvPr/>
        </p:nvPicPr>
        <p:blipFill rotWithShape="1">
          <a:blip r:embed="rId3">
            <a:extLst>
              <a:ext uri="{28A0092B-C50C-407E-A947-70E740481C1C}">
                <a14:useLocalDpi xmlns:a14="http://schemas.microsoft.com/office/drawing/2010/main" val="0"/>
              </a:ext>
            </a:extLst>
          </a:blip>
          <a:srcRect l="29917" t="23921" r="45109" b="42705"/>
          <a:stretch/>
        </p:blipFill>
        <p:spPr>
          <a:xfrm>
            <a:off x="6329680" y="953311"/>
            <a:ext cx="3757903" cy="2499262"/>
          </a:xfrm>
          <a:prstGeom prst="rect">
            <a:avLst/>
          </a:prstGeom>
        </p:spPr>
      </p:pic>
    </p:spTree>
    <p:extLst>
      <p:ext uri="{BB962C8B-B14F-4D97-AF65-F5344CB8AC3E}">
        <p14:creationId xmlns:p14="http://schemas.microsoft.com/office/powerpoint/2010/main" val="1563306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79170-FD97-228B-2C3A-6BA862654DAF}"/>
              </a:ext>
            </a:extLst>
          </p:cNvPr>
          <p:cNvPicPr>
            <a:picLocks noChangeAspect="1"/>
          </p:cNvPicPr>
          <p:nvPr/>
        </p:nvPicPr>
        <p:blipFill rotWithShape="1">
          <a:blip r:embed="rId2">
            <a:extLst>
              <a:ext uri="{28A0092B-C50C-407E-A947-70E740481C1C}">
                <a14:useLocalDpi xmlns:a14="http://schemas.microsoft.com/office/drawing/2010/main" val="0"/>
              </a:ext>
            </a:extLst>
          </a:blip>
          <a:srcRect l="26000" t="21805" r="57787" b="75393"/>
          <a:stretch/>
        </p:blipFill>
        <p:spPr>
          <a:xfrm>
            <a:off x="166812" y="350196"/>
            <a:ext cx="4940210" cy="480228"/>
          </a:xfrm>
          <a:prstGeom prst="rect">
            <a:avLst/>
          </a:prstGeom>
        </p:spPr>
      </p:pic>
      <p:pic>
        <p:nvPicPr>
          <p:cNvPr id="5" name="Picture 4">
            <a:extLst>
              <a:ext uri="{FF2B5EF4-FFF2-40B4-BE49-F238E27FC236}">
                <a16:creationId xmlns:a16="http://schemas.microsoft.com/office/drawing/2014/main" id="{005082D8-FBA9-9ED3-A96D-A6BCE5EB1CD5}"/>
              </a:ext>
            </a:extLst>
          </p:cNvPr>
          <p:cNvPicPr>
            <a:picLocks noChangeAspect="1"/>
          </p:cNvPicPr>
          <p:nvPr/>
        </p:nvPicPr>
        <p:blipFill rotWithShape="1">
          <a:blip r:embed="rId3">
            <a:extLst>
              <a:ext uri="{28A0092B-C50C-407E-A947-70E740481C1C}">
                <a14:useLocalDpi xmlns:a14="http://schemas.microsoft.com/office/drawing/2010/main" val="0"/>
              </a:ext>
            </a:extLst>
          </a:blip>
          <a:srcRect l="25917" t="50000" r="55416" b="18667"/>
          <a:stretch/>
        </p:blipFill>
        <p:spPr>
          <a:xfrm>
            <a:off x="7416801" y="1402079"/>
            <a:ext cx="4608388" cy="4351223"/>
          </a:xfrm>
          <a:prstGeom prst="rect">
            <a:avLst/>
          </a:prstGeom>
        </p:spPr>
      </p:pic>
      <p:pic>
        <p:nvPicPr>
          <p:cNvPr id="2" name="Picture 1">
            <a:extLst>
              <a:ext uri="{FF2B5EF4-FFF2-40B4-BE49-F238E27FC236}">
                <a16:creationId xmlns:a16="http://schemas.microsoft.com/office/drawing/2014/main" id="{A7529DBD-C86C-1DEF-1E28-27F013D0F1DD}"/>
              </a:ext>
            </a:extLst>
          </p:cNvPr>
          <p:cNvPicPr>
            <a:picLocks noChangeAspect="1"/>
          </p:cNvPicPr>
          <p:nvPr/>
        </p:nvPicPr>
        <p:blipFill rotWithShape="1">
          <a:blip r:embed="rId2">
            <a:extLst>
              <a:ext uri="{28A0092B-C50C-407E-A947-70E740481C1C}">
                <a14:useLocalDpi xmlns:a14="http://schemas.microsoft.com/office/drawing/2010/main" val="0"/>
              </a:ext>
            </a:extLst>
          </a:blip>
          <a:srcRect l="26000" t="49397" r="23000" b="17777"/>
          <a:stretch/>
        </p:blipFill>
        <p:spPr>
          <a:xfrm>
            <a:off x="166810" y="1675144"/>
            <a:ext cx="7198903" cy="2606364"/>
          </a:xfrm>
          <a:prstGeom prst="rect">
            <a:avLst/>
          </a:prstGeom>
        </p:spPr>
      </p:pic>
    </p:spTree>
    <p:extLst>
      <p:ext uri="{BB962C8B-B14F-4D97-AF65-F5344CB8AC3E}">
        <p14:creationId xmlns:p14="http://schemas.microsoft.com/office/powerpoint/2010/main" val="844715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561C8-F383-BE62-2C98-60B97E411466}"/>
              </a:ext>
            </a:extLst>
          </p:cNvPr>
          <p:cNvPicPr>
            <a:picLocks noChangeAspect="1"/>
          </p:cNvPicPr>
          <p:nvPr/>
        </p:nvPicPr>
        <p:blipFill rotWithShape="1">
          <a:blip r:embed="rId2">
            <a:extLst>
              <a:ext uri="{28A0092B-C50C-407E-A947-70E740481C1C}">
                <a14:useLocalDpi xmlns:a14="http://schemas.microsoft.com/office/drawing/2010/main" val="0"/>
              </a:ext>
            </a:extLst>
          </a:blip>
          <a:srcRect l="25917" t="23851" r="40916" b="10814"/>
          <a:stretch/>
        </p:blipFill>
        <p:spPr>
          <a:xfrm>
            <a:off x="203200" y="0"/>
            <a:ext cx="5892800" cy="6529459"/>
          </a:xfrm>
          <a:prstGeom prst="rect">
            <a:avLst/>
          </a:prstGeom>
        </p:spPr>
      </p:pic>
      <p:pic>
        <p:nvPicPr>
          <p:cNvPr id="5" name="Picture 4">
            <a:extLst>
              <a:ext uri="{FF2B5EF4-FFF2-40B4-BE49-F238E27FC236}">
                <a16:creationId xmlns:a16="http://schemas.microsoft.com/office/drawing/2014/main" id="{4F7E8D6C-2398-1773-DB11-77127910637A}"/>
              </a:ext>
            </a:extLst>
          </p:cNvPr>
          <p:cNvPicPr>
            <a:picLocks noChangeAspect="1"/>
          </p:cNvPicPr>
          <p:nvPr/>
        </p:nvPicPr>
        <p:blipFill rotWithShape="1">
          <a:blip r:embed="rId3">
            <a:extLst>
              <a:ext uri="{28A0092B-C50C-407E-A947-70E740481C1C}">
                <a14:useLocalDpi xmlns:a14="http://schemas.microsoft.com/office/drawing/2010/main" val="0"/>
              </a:ext>
            </a:extLst>
          </a:blip>
          <a:srcRect l="25917" t="64134" r="21833" b="8741"/>
          <a:stretch/>
        </p:blipFill>
        <p:spPr>
          <a:xfrm>
            <a:off x="5811520" y="2362784"/>
            <a:ext cx="6177280" cy="1803890"/>
          </a:xfrm>
          <a:prstGeom prst="rect">
            <a:avLst/>
          </a:prstGeom>
        </p:spPr>
      </p:pic>
    </p:spTree>
    <p:extLst>
      <p:ext uri="{BB962C8B-B14F-4D97-AF65-F5344CB8AC3E}">
        <p14:creationId xmlns:p14="http://schemas.microsoft.com/office/powerpoint/2010/main" val="857581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A2D3D-B96A-AEB5-8159-864D61F1C86F}"/>
              </a:ext>
            </a:extLst>
          </p:cNvPr>
          <p:cNvPicPr>
            <a:picLocks noChangeAspect="1"/>
          </p:cNvPicPr>
          <p:nvPr/>
        </p:nvPicPr>
        <p:blipFill rotWithShape="1">
          <a:blip r:embed="rId2">
            <a:extLst>
              <a:ext uri="{28A0092B-C50C-407E-A947-70E740481C1C}">
                <a14:useLocalDpi xmlns:a14="http://schemas.microsoft.com/office/drawing/2010/main" val="0"/>
              </a:ext>
            </a:extLst>
          </a:blip>
          <a:srcRect l="22917" t="44148" r="50750" b="18223"/>
          <a:stretch/>
        </p:blipFill>
        <p:spPr>
          <a:xfrm>
            <a:off x="193120" y="1264920"/>
            <a:ext cx="5384640" cy="4328160"/>
          </a:xfrm>
          <a:prstGeom prst="rect">
            <a:avLst/>
          </a:prstGeom>
        </p:spPr>
      </p:pic>
      <p:pic>
        <p:nvPicPr>
          <p:cNvPr id="5" name="Picture 4">
            <a:extLst>
              <a:ext uri="{FF2B5EF4-FFF2-40B4-BE49-F238E27FC236}">
                <a16:creationId xmlns:a16="http://schemas.microsoft.com/office/drawing/2014/main" id="{600B152D-2F04-2BFA-B97A-732F68B75605}"/>
              </a:ext>
            </a:extLst>
          </p:cNvPr>
          <p:cNvPicPr>
            <a:picLocks noChangeAspect="1"/>
          </p:cNvPicPr>
          <p:nvPr/>
        </p:nvPicPr>
        <p:blipFill rotWithShape="1">
          <a:blip r:embed="rId3">
            <a:extLst>
              <a:ext uri="{28A0092B-C50C-407E-A947-70E740481C1C}">
                <a14:useLocalDpi xmlns:a14="http://schemas.microsoft.com/office/drawing/2010/main" val="0"/>
              </a:ext>
            </a:extLst>
          </a:blip>
          <a:srcRect l="29583" t="19111" r="41000" b="47989"/>
          <a:stretch/>
        </p:blipFill>
        <p:spPr>
          <a:xfrm>
            <a:off x="6095999" y="1041400"/>
            <a:ext cx="4040221" cy="2541728"/>
          </a:xfrm>
          <a:prstGeom prst="rect">
            <a:avLst/>
          </a:prstGeom>
        </p:spPr>
      </p:pic>
      <p:pic>
        <p:nvPicPr>
          <p:cNvPr id="2" name="Picture 1">
            <a:extLst>
              <a:ext uri="{FF2B5EF4-FFF2-40B4-BE49-F238E27FC236}">
                <a16:creationId xmlns:a16="http://schemas.microsoft.com/office/drawing/2014/main" id="{39863857-55FF-869E-D20B-242217552FCE}"/>
              </a:ext>
            </a:extLst>
          </p:cNvPr>
          <p:cNvPicPr>
            <a:picLocks noChangeAspect="1"/>
          </p:cNvPicPr>
          <p:nvPr/>
        </p:nvPicPr>
        <p:blipFill rotWithShape="1">
          <a:blip r:embed="rId3">
            <a:extLst>
              <a:ext uri="{28A0092B-C50C-407E-A947-70E740481C1C}">
                <a14:useLocalDpi xmlns:a14="http://schemas.microsoft.com/office/drawing/2010/main" val="0"/>
              </a:ext>
            </a:extLst>
          </a:blip>
          <a:srcRect l="29583" t="55889" r="41000" b="7407"/>
          <a:stretch/>
        </p:blipFill>
        <p:spPr>
          <a:xfrm>
            <a:off x="6172199" y="3583128"/>
            <a:ext cx="3887820" cy="2728691"/>
          </a:xfrm>
          <a:prstGeom prst="rect">
            <a:avLst/>
          </a:prstGeom>
        </p:spPr>
      </p:pic>
    </p:spTree>
    <p:extLst>
      <p:ext uri="{BB962C8B-B14F-4D97-AF65-F5344CB8AC3E}">
        <p14:creationId xmlns:p14="http://schemas.microsoft.com/office/powerpoint/2010/main" val="2379857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B079D9-88A2-A532-E4D5-180FF7D61607}"/>
              </a:ext>
            </a:extLst>
          </p:cNvPr>
          <p:cNvPicPr>
            <a:picLocks noChangeAspect="1"/>
          </p:cNvPicPr>
          <p:nvPr/>
        </p:nvPicPr>
        <p:blipFill rotWithShape="1">
          <a:blip r:embed="rId2">
            <a:extLst>
              <a:ext uri="{28A0092B-C50C-407E-A947-70E740481C1C}">
                <a14:useLocalDpi xmlns:a14="http://schemas.microsoft.com/office/drawing/2010/main" val="0"/>
              </a:ext>
            </a:extLst>
          </a:blip>
          <a:srcRect l="24834" t="26963" r="52052" b="68906"/>
          <a:stretch/>
        </p:blipFill>
        <p:spPr>
          <a:xfrm>
            <a:off x="0" y="777240"/>
            <a:ext cx="3686783" cy="370624"/>
          </a:xfrm>
          <a:prstGeom prst="rect">
            <a:avLst/>
          </a:prstGeom>
        </p:spPr>
      </p:pic>
      <p:pic>
        <p:nvPicPr>
          <p:cNvPr id="5" name="Picture 4">
            <a:extLst>
              <a:ext uri="{FF2B5EF4-FFF2-40B4-BE49-F238E27FC236}">
                <a16:creationId xmlns:a16="http://schemas.microsoft.com/office/drawing/2014/main" id="{042938B5-078D-649F-FE0E-12BC8734A8B4}"/>
              </a:ext>
            </a:extLst>
          </p:cNvPr>
          <p:cNvPicPr>
            <a:picLocks noChangeAspect="1"/>
          </p:cNvPicPr>
          <p:nvPr/>
        </p:nvPicPr>
        <p:blipFill rotWithShape="1">
          <a:blip r:embed="rId3">
            <a:extLst>
              <a:ext uri="{28A0092B-C50C-407E-A947-70E740481C1C}">
                <a14:useLocalDpi xmlns:a14="http://schemas.microsoft.com/office/drawing/2010/main" val="0"/>
              </a:ext>
            </a:extLst>
          </a:blip>
          <a:srcRect l="26250" t="55704" r="57166" b="14815"/>
          <a:stretch/>
        </p:blipFill>
        <p:spPr>
          <a:xfrm>
            <a:off x="8605520" y="1546601"/>
            <a:ext cx="3484880" cy="3484880"/>
          </a:xfrm>
          <a:prstGeom prst="rect">
            <a:avLst/>
          </a:prstGeom>
        </p:spPr>
      </p:pic>
      <p:pic>
        <p:nvPicPr>
          <p:cNvPr id="2" name="Picture 1">
            <a:extLst>
              <a:ext uri="{FF2B5EF4-FFF2-40B4-BE49-F238E27FC236}">
                <a16:creationId xmlns:a16="http://schemas.microsoft.com/office/drawing/2014/main" id="{63B35CED-7CF0-A11A-CA3F-5057C306EAA8}"/>
              </a:ext>
            </a:extLst>
          </p:cNvPr>
          <p:cNvPicPr>
            <a:picLocks noChangeAspect="1"/>
          </p:cNvPicPr>
          <p:nvPr/>
        </p:nvPicPr>
        <p:blipFill rotWithShape="1">
          <a:blip r:embed="rId2">
            <a:extLst>
              <a:ext uri="{28A0092B-C50C-407E-A947-70E740481C1C}">
                <a14:useLocalDpi xmlns:a14="http://schemas.microsoft.com/office/drawing/2010/main" val="0"/>
              </a:ext>
            </a:extLst>
          </a:blip>
          <a:srcRect l="26373" t="53465" r="21750" b="13926"/>
          <a:stretch/>
        </p:blipFill>
        <p:spPr>
          <a:xfrm>
            <a:off x="101600" y="1686560"/>
            <a:ext cx="8274780" cy="2925756"/>
          </a:xfrm>
          <a:prstGeom prst="rect">
            <a:avLst/>
          </a:prstGeom>
        </p:spPr>
      </p:pic>
    </p:spTree>
    <p:extLst>
      <p:ext uri="{BB962C8B-B14F-4D97-AF65-F5344CB8AC3E}">
        <p14:creationId xmlns:p14="http://schemas.microsoft.com/office/powerpoint/2010/main" val="4171337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435B8-F2A5-AA2D-E6E7-867FAFE3AF10}"/>
              </a:ext>
            </a:extLst>
          </p:cNvPr>
          <p:cNvPicPr>
            <a:picLocks noChangeAspect="1"/>
          </p:cNvPicPr>
          <p:nvPr/>
        </p:nvPicPr>
        <p:blipFill rotWithShape="1">
          <a:blip r:embed="rId2">
            <a:extLst>
              <a:ext uri="{28A0092B-C50C-407E-A947-70E740481C1C}">
                <a14:useLocalDpi xmlns:a14="http://schemas.microsoft.com/office/drawing/2010/main" val="0"/>
              </a:ext>
            </a:extLst>
          </a:blip>
          <a:srcRect l="29917" t="22222" r="42583" b="7852"/>
          <a:stretch/>
        </p:blipFill>
        <p:spPr>
          <a:xfrm>
            <a:off x="152400" y="0"/>
            <a:ext cx="4794788" cy="6858000"/>
          </a:xfrm>
          <a:prstGeom prst="rect">
            <a:avLst/>
          </a:prstGeom>
        </p:spPr>
      </p:pic>
      <p:pic>
        <p:nvPicPr>
          <p:cNvPr id="5" name="Picture 4">
            <a:extLst>
              <a:ext uri="{FF2B5EF4-FFF2-40B4-BE49-F238E27FC236}">
                <a16:creationId xmlns:a16="http://schemas.microsoft.com/office/drawing/2014/main" id="{382B2B10-581A-6343-2D6A-7E63E7FA4809}"/>
              </a:ext>
            </a:extLst>
          </p:cNvPr>
          <p:cNvPicPr>
            <a:picLocks noChangeAspect="1"/>
          </p:cNvPicPr>
          <p:nvPr/>
        </p:nvPicPr>
        <p:blipFill rotWithShape="1">
          <a:blip r:embed="rId3">
            <a:extLst>
              <a:ext uri="{28A0092B-C50C-407E-A947-70E740481C1C}">
                <a14:useLocalDpi xmlns:a14="http://schemas.microsoft.com/office/drawing/2010/main" val="0"/>
              </a:ext>
            </a:extLst>
          </a:blip>
          <a:srcRect l="27416" t="21777" r="37778" b="74328"/>
          <a:stretch/>
        </p:blipFill>
        <p:spPr>
          <a:xfrm>
            <a:off x="5334733" y="1026160"/>
            <a:ext cx="4869582" cy="306529"/>
          </a:xfrm>
          <a:prstGeom prst="rect">
            <a:avLst/>
          </a:prstGeom>
        </p:spPr>
      </p:pic>
      <p:pic>
        <p:nvPicPr>
          <p:cNvPr id="2" name="Picture 1">
            <a:extLst>
              <a:ext uri="{FF2B5EF4-FFF2-40B4-BE49-F238E27FC236}">
                <a16:creationId xmlns:a16="http://schemas.microsoft.com/office/drawing/2014/main" id="{9F735C66-7A77-D693-0FD9-25AE9D4696CD}"/>
              </a:ext>
            </a:extLst>
          </p:cNvPr>
          <p:cNvPicPr>
            <a:picLocks noChangeAspect="1"/>
          </p:cNvPicPr>
          <p:nvPr/>
        </p:nvPicPr>
        <p:blipFill rotWithShape="1">
          <a:blip r:embed="rId3">
            <a:extLst>
              <a:ext uri="{28A0092B-C50C-407E-A947-70E740481C1C}">
                <a14:useLocalDpi xmlns:a14="http://schemas.microsoft.com/office/drawing/2010/main" val="0"/>
              </a:ext>
            </a:extLst>
          </a:blip>
          <a:srcRect l="27416" t="50373" r="40092" b="6370"/>
          <a:stretch/>
        </p:blipFill>
        <p:spPr>
          <a:xfrm>
            <a:off x="5334733" y="1469570"/>
            <a:ext cx="5999404" cy="4492691"/>
          </a:xfrm>
          <a:prstGeom prst="rect">
            <a:avLst/>
          </a:prstGeom>
        </p:spPr>
      </p:pic>
    </p:spTree>
    <p:extLst>
      <p:ext uri="{BB962C8B-B14F-4D97-AF65-F5344CB8AC3E}">
        <p14:creationId xmlns:p14="http://schemas.microsoft.com/office/powerpoint/2010/main" val="1270352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5012" y="2721114"/>
            <a:ext cx="6021976" cy="707886"/>
          </a:xfrm>
          <a:prstGeom prst="rect">
            <a:avLst/>
          </a:prstGeom>
          <a:noFill/>
        </p:spPr>
        <p:txBody>
          <a:bodyPr wrap="square" rtlCol="0">
            <a:spAutoFit/>
          </a:bodyPr>
          <a:lstStyle/>
          <a:p>
            <a:r>
              <a:rPr lang="en-IN" sz="4000" dirty="0"/>
              <a:t>Business Understanding</a:t>
            </a:r>
          </a:p>
        </p:txBody>
      </p:sp>
    </p:spTree>
    <p:extLst>
      <p:ext uri="{BB962C8B-B14F-4D97-AF65-F5344CB8AC3E}">
        <p14:creationId xmlns:p14="http://schemas.microsoft.com/office/powerpoint/2010/main" val="4091060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0894FB-E258-4147-52D2-28075004BB46}"/>
              </a:ext>
            </a:extLst>
          </p:cNvPr>
          <p:cNvPicPr>
            <a:picLocks noChangeAspect="1"/>
          </p:cNvPicPr>
          <p:nvPr/>
        </p:nvPicPr>
        <p:blipFill rotWithShape="1">
          <a:blip r:embed="rId2">
            <a:extLst>
              <a:ext uri="{28A0092B-C50C-407E-A947-70E740481C1C}">
                <a14:useLocalDpi xmlns:a14="http://schemas.microsoft.com/office/drawing/2010/main" val="0"/>
              </a:ext>
            </a:extLst>
          </a:blip>
          <a:srcRect l="29917" t="18666" r="45225" b="47776"/>
          <a:stretch/>
        </p:blipFill>
        <p:spPr>
          <a:xfrm>
            <a:off x="299809" y="1635749"/>
            <a:ext cx="5345211" cy="4058821"/>
          </a:xfrm>
          <a:prstGeom prst="rect">
            <a:avLst/>
          </a:prstGeom>
        </p:spPr>
      </p:pic>
      <p:pic>
        <p:nvPicPr>
          <p:cNvPr id="4" name="Picture 3">
            <a:extLst>
              <a:ext uri="{FF2B5EF4-FFF2-40B4-BE49-F238E27FC236}">
                <a16:creationId xmlns:a16="http://schemas.microsoft.com/office/drawing/2014/main" id="{532D59AB-B58F-DBFA-ED4A-A03071785F2A}"/>
              </a:ext>
            </a:extLst>
          </p:cNvPr>
          <p:cNvPicPr>
            <a:picLocks noChangeAspect="1"/>
          </p:cNvPicPr>
          <p:nvPr/>
        </p:nvPicPr>
        <p:blipFill rotWithShape="1">
          <a:blip r:embed="rId2">
            <a:extLst>
              <a:ext uri="{28A0092B-C50C-407E-A947-70E740481C1C}">
                <a14:useLocalDpi xmlns:a14="http://schemas.microsoft.com/office/drawing/2010/main" val="0"/>
              </a:ext>
            </a:extLst>
          </a:blip>
          <a:srcRect l="29917" t="54545" r="41666" b="6815"/>
          <a:stretch/>
        </p:blipFill>
        <p:spPr>
          <a:xfrm>
            <a:off x="6096000" y="1635749"/>
            <a:ext cx="5345210" cy="4088326"/>
          </a:xfrm>
          <a:prstGeom prst="rect">
            <a:avLst/>
          </a:prstGeom>
        </p:spPr>
      </p:pic>
    </p:spTree>
    <p:extLst>
      <p:ext uri="{BB962C8B-B14F-4D97-AF65-F5344CB8AC3E}">
        <p14:creationId xmlns:p14="http://schemas.microsoft.com/office/powerpoint/2010/main" val="2849485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26208-A5D8-3BB8-5527-7A76AF997C1C}"/>
              </a:ext>
            </a:extLst>
          </p:cNvPr>
          <p:cNvPicPr>
            <a:picLocks noChangeAspect="1"/>
          </p:cNvPicPr>
          <p:nvPr/>
        </p:nvPicPr>
        <p:blipFill rotWithShape="1">
          <a:blip r:embed="rId2">
            <a:extLst>
              <a:ext uri="{28A0092B-C50C-407E-A947-70E740481C1C}">
                <a14:useLocalDpi xmlns:a14="http://schemas.microsoft.com/office/drawing/2010/main" val="0"/>
              </a:ext>
            </a:extLst>
          </a:blip>
          <a:srcRect l="23739" t="57024" r="17916" b="8001"/>
          <a:stretch/>
        </p:blipFill>
        <p:spPr>
          <a:xfrm>
            <a:off x="27326" y="1127811"/>
            <a:ext cx="9983428" cy="3366367"/>
          </a:xfrm>
          <a:prstGeom prst="rect">
            <a:avLst/>
          </a:prstGeom>
        </p:spPr>
      </p:pic>
      <p:pic>
        <p:nvPicPr>
          <p:cNvPr id="3" name="Picture 2">
            <a:extLst>
              <a:ext uri="{FF2B5EF4-FFF2-40B4-BE49-F238E27FC236}">
                <a16:creationId xmlns:a16="http://schemas.microsoft.com/office/drawing/2014/main" id="{DEE76FA5-532B-ECD8-880D-120C617D3E90}"/>
              </a:ext>
            </a:extLst>
          </p:cNvPr>
          <p:cNvPicPr>
            <a:picLocks noChangeAspect="1"/>
          </p:cNvPicPr>
          <p:nvPr/>
        </p:nvPicPr>
        <p:blipFill rotWithShape="1">
          <a:blip r:embed="rId3">
            <a:extLst>
              <a:ext uri="{28A0092B-C50C-407E-A947-70E740481C1C}">
                <a14:useLocalDpi xmlns:a14="http://schemas.microsoft.com/office/drawing/2010/main" val="0"/>
              </a:ext>
            </a:extLst>
          </a:blip>
          <a:srcRect l="23167" t="57630" r="57917" b="8148"/>
          <a:stretch/>
        </p:blipFill>
        <p:spPr>
          <a:xfrm>
            <a:off x="4278439" y="1624060"/>
            <a:ext cx="4534820" cy="4614729"/>
          </a:xfrm>
          <a:prstGeom prst="rect">
            <a:avLst/>
          </a:prstGeom>
        </p:spPr>
      </p:pic>
      <p:pic>
        <p:nvPicPr>
          <p:cNvPr id="5" name="Picture 4">
            <a:extLst>
              <a:ext uri="{FF2B5EF4-FFF2-40B4-BE49-F238E27FC236}">
                <a16:creationId xmlns:a16="http://schemas.microsoft.com/office/drawing/2014/main" id="{A6FE7BF4-63BA-F155-8CC9-B2012C43079B}"/>
              </a:ext>
            </a:extLst>
          </p:cNvPr>
          <p:cNvPicPr>
            <a:picLocks noChangeAspect="1"/>
          </p:cNvPicPr>
          <p:nvPr/>
        </p:nvPicPr>
        <p:blipFill rotWithShape="1">
          <a:blip r:embed="rId2">
            <a:extLst>
              <a:ext uri="{28A0092B-C50C-407E-A947-70E740481C1C}">
                <a14:useLocalDpi xmlns:a14="http://schemas.microsoft.com/office/drawing/2010/main" val="0"/>
              </a:ext>
            </a:extLst>
          </a:blip>
          <a:srcRect l="22917" t="27110" r="55394" b="69335"/>
          <a:stretch/>
        </p:blipFill>
        <p:spPr>
          <a:xfrm>
            <a:off x="27326" y="748382"/>
            <a:ext cx="2644296" cy="243841"/>
          </a:xfrm>
          <a:prstGeom prst="rect">
            <a:avLst/>
          </a:prstGeom>
        </p:spPr>
      </p:pic>
    </p:spTree>
    <p:extLst>
      <p:ext uri="{BB962C8B-B14F-4D97-AF65-F5344CB8AC3E}">
        <p14:creationId xmlns:p14="http://schemas.microsoft.com/office/powerpoint/2010/main" val="1345461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A5B45-C6A7-71D2-3A27-0E2F031819B4}"/>
              </a:ext>
            </a:extLst>
          </p:cNvPr>
          <p:cNvPicPr>
            <a:picLocks noChangeAspect="1"/>
          </p:cNvPicPr>
          <p:nvPr/>
        </p:nvPicPr>
        <p:blipFill rotWithShape="1">
          <a:blip r:embed="rId2">
            <a:extLst>
              <a:ext uri="{28A0092B-C50C-407E-A947-70E740481C1C}">
                <a14:useLocalDpi xmlns:a14="http://schemas.microsoft.com/office/drawing/2010/main" val="0"/>
              </a:ext>
            </a:extLst>
          </a:blip>
          <a:srcRect l="22917" t="24148" r="37000" b="9037"/>
          <a:stretch/>
        </p:blipFill>
        <p:spPr>
          <a:xfrm>
            <a:off x="264160" y="929640"/>
            <a:ext cx="4886960" cy="4582160"/>
          </a:xfrm>
          <a:prstGeom prst="rect">
            <a:avLst/>
          </a:prstGeom>
        </p:spPr>
      </p:pic>
      <p:pic>
        <p:nvPicPr>
          <p:cNvPr id="5" name="Picture 4">
            <a:extLst>
              <a:ext uri="{FF2B5EF4-FFF2-40B4-BE49-F238E27FC236}">
                <a16:creationId xmlns:a16="http://schemas.microsoft.com/office/drawing/2014/main" id="{33341BC7-6B8F-A968-9180-9CA48EF1CC99}"/>
              </a:ext>
            </a:extLst>
          </p:cNvPr>
          <p:cNvPicPr>
            <a:picLocks noChangeAspect="1"/>
          </p:cNvPicPr>
          <p:nvPr/>
        </p:nvPicPr>
        <p:blipFill rotWithShape="1">
          <a:blip r:embed="rId3">
            <a:extLst>
              <a:ext uri="{28A0092B-C50C-407E-A947-70E740481C1C}">
                <a14:useLocalDpi xmlns:a14="http://schemas.microsoft.com/office/drawing/2010/main" val="0"/>
              </a:ext>
            </a:extLst>
          </a:blip>
          <a:srcRect l="23167" t="33185" r="18667" b="24148"/>
          <a:stretch/>
        </p:blipFill>
        <p:spPr>
          <a:xfrm>
            <a:off x="5151120" y="1757680"/>
            <a:ext cx="6949440" cy="2867391"/>
          </a:xfrm>
          <a:prstGeom prst="rect">
            <a:avLst/>
          </a:prstGeom>
        </p:spPr>
      </p:pic>
    </p:spTree>
    <p:extLst>
      <p:ext uri="{BB962C8B-B14F-4D97-AF65-F5344CB8AC3E}">
        <p14:creationId xmlns:p14="http://schemas.microsoft.com/office/powerpoint/2010/main" val="1414460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BE338C-0058-94AF-BC86-97BCF778531B}"/>
              </a:ext>
            </a:extLst>
          </p:cNvPr>
          <p:cNvPicPr>
            <a:picLocks noChangeAspect="1"/>
          </p:cNvPicPr>
          <p:nvPr/>
        </p:nvPicPr>
        <p:blipFill rotWithShape="1">
          <a:blip r:embed="rId2">
            <a:extLst>
              <a:ext uri="{28A0092B-C50C-407E-A947-70E740481C1C}">
                <a14:useLocalDpi xmlns:a14="http://schemas.microsoft.com/office/drawing/2010/main" val="0"/>
              </a:ext>
            </a:extLst>
          </a:blip>
          <a:srcRect l="23083" t="45778" r="41584" b="5629"/>
          <a:stretch/>
        </p:blipFill>
        <p:spPr>
          <a:xfrm>
            <a:off x="233680" y="1536700"/>
            <a:ext cx="4892288" cy="3784600"/>
          </a:xfrm>
          <a:prstGeom prst="rect">
            <a:avLst/>
          </a:prstGeom>
        </p:spPr>
      </p:pic>
      <p:pic>
        <p:nvPicPr>
          <p:cNvPr id="5" name="Picture 4">
            <a:extLst>
              <a:ext uri="{FF2B5EF4-FFF2-40B4-BE49-F238E27FC236}">
                <a16:creationId xmlns:a16="http://schemas.microsoft.com/office/drawing/2014/main" id="{0ABCD289-080F-41E6-D03E-44CF89D566E8}"/>
              </a:ext>
            </a:extLst>
          </p:cNvPr>
          <p:cNvPicPr>
            <a:picLocks noChangeAspect="1"/>
          </p:cNvPicPr>
          <p:nvPr/>
        </p:nvPicPr>
        <p:blipFill rotWithShape="1">
          <a:blip r:embed="rId3">
            <a:extLst>
              <a:ext uri="{28A0092B-C50C-407E-A947-70E740481C1C}">
                <a14:useLocalDpi xmlns:a14="http://schemas.microsoft.com/office/drawing/2010/main" val="0"/>
              </a:ext>
            </a:extLst>
          </a:blip>
          <a:srcRect l="23834" t="41480" r="40833" b="9927"/>
          <a:stretch/>
        </p:blipFill>
        <p:spPr>
          <a:xfrm>
            <a:off x="6776720" y="1536700"/>
            <a:ext cx="4892288" cy="3784600"/>
          </a:xfrm>
          <a:prstGeom prst="rect">
            <a:avLst/>
          </a:prstGeom>
        </p:spPr>
      </p:pic>
    </p:spTree>
    <p:extLst>
      <p:ext uri="{BB962C8B-B14F-4D97-AF65-F5344CB8AC3E}">
        <p14:creationId xmlns:p14="http://schemas.microsoft.com/office/powerpoint/2010/main" val="2997776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5D60B9-6B1A-BA85-5511-FDBD78850D9C}"/>
              </a:ext>
            </a:extLst>
          </p:cNvPr>
          <p:cNvPicPr>
            <a:picLocks noChangeAspect="1"/>
          </p:cNvPicPr>
          <p:nvPr/>
        </p:nvPicPr>
        <p:blipFill rotWithShape="1">
          <a:blip r:embed="rId2">
            <a:extLst>
              <a:ext uri="{28A0092B-C50C-407E-A947-70E740481C1C}">
                <a14:useLocalDpi xmlns:a14="http://schemas.microsoft.com/office/drawing/2010/main" val="0"/>
              </a:ext>
            </a:extLst>
          </a:blip>
          <a:srcRect l="23500" t="38815" r="42917" b="15556"/>
          <a:stretch/>
        </p:blipFill>
        <p:spPr>
          <a:xfrm>
            <a:off x="345441" y="1158240"/>
            <a:ext cx="5942314" cy="4541520"/>
          </a:xfrm>
          <a:prstGeom prst="rect">
            <a:avLst/>
          </a:prstGeom>
        </p:spPr>
      </p:pic>
      <p:pic>
        <p:nvPicPr>
          <p:cNvPr id="5" name="Picture 4">
            <a:extLst>
              <a:ext uri="{FF2B5EF4-FFF2-40B4-BE49-F238E27FC236}">
                <a16:creationId xmlns:a16="http://schemas.microsoft.com/office/drawing/2014/main" id="{62DF1A2D-F96F-4D9B-91F0-6628F29DA9FE}"/>
              </a:ext>
            </a:extLst>
          </p:cNvPr>
          <p:cNvPicPr>
            <a:picLocks noChangeAspect="1"/>
          </p:cNvPicPr>
          <p:nvPr/>
        </p:nvPicPr>
        <p:blipFill rotWithShape="1">
          <a:blip r:embed="rId3">
            <a:extLst>
              <a:ext uri="{28A0092B-C50C-407E-A947-70E740481C1C}">
                <a14:useLocalDpi xmlns:a14="http://schemas.microsoft.com/office/drawing/2010/main" val="0"/>
              </a:ext>
            </a:extLst>
          </a:blip>
          <a:srcRect l="22750" t="54370" r="50000" b="28000"/>
          <a:stretch/>
        </p:blipFill>
        <p:spPr>
          <a:xfrm>
            <a:off x="6287755" y="2155060"/>
            <a:ext cx="5744121" cy="2090368"/>
          </a:xfrm>
          <a:prstGeom prst="rect">
            <a:avLst/>
          </a:prstGeom>
        </p:spPr>
      </p:pic>
    </p:spTree>
    <p:extLst>
      <p:ext uri="{BB962C8B-B14F-4D97-AF65-F5344CB8AC3E}">
        <p14:creationId xmlns:p14="http://schemas.microsoft.com/office/powerpoint/2010/main" val="887813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51B23A-FE64-79F2-8820-4D7084DFB76E}"/>
              </a:ext>
            </a:extLst>
          </p:cNvPr>
          <p:cNvPicPr>
            <a:picLocks noChangeAspect="1"/>
          </p:cNvPicPr>
          <p:nvPr/>
        </p:nvPicPr>
        <p:blipFill rotWithShape="1">
          <a:blip r:embed="rId2">
            <a:extLst>
              <a:ext uri="{28A0092B-C50C-407E-A947-70E740481C1C}">
                <a14:useLocalDpi xmlns:a14="http://schemas.microsoft.com/office/drawing/2010/main" val="0"/>
              </a:ext>
            </a:extLst>
          </a:blip>
          <a:srcRect l="25084" t="37629" r="40167" b="16889"/>
          <a:stretch/>
        </p:blipFill>
        <p:spPr>
          <a:xfrm>
            <a:off x="172720" y="1869440"/>
            <a:ext cx="5078544" cy="3738880"/>
          </a:xfrm>
          <a:prstGeom prst="rect">
            <a:avLst/>
          </a:prstGeom>
        </p:spPr>
      </p:pic>
      <p:pic>
        <p:nvPicPr>
          <p:cNvPr id="5" name="Picture 4">
            <a:extLst>
              <a:ext uri="{FF2B5EF4-FFF2-40B4-BE49-F238E27FC236}">
                <a16:creationId xmlns:a16="http://schemas.microsoft.com/office/drawing/2014/main" id="{D8DFF967-355A-93AE-E8A2-ABAA1B7A60DB}"/>
              </a:ext>
            </a:extLst>
          </p:cNvPr>
          <p:cNvPicPr>
            <a:picLocks noChangeAspect="1"/>
          </p:cNvPicPr>
          <p:nvPr/>
        </p:nvPicPr>
        <p:blipFill rotWithShape="1">
          <a:blip r:embed="rId3">
            <a:extLst>
              <a:ext uri="{28A0092B-C50C-407E-A947-70E740481C1C}">
                <a14:useLocalDpi xmlns:a14="http://schemas.microsoft.com/office/drawing/2010/main" val="0"/>
              </a:ext>
            </a:extLst>
          </a:blip>
          <a:srcRect l="23083" t="35555" r="36905" b="32444"/>
          <a:stretch/>
        </p:blipFill>
        <p:spPr>
          <a:xfrm>
            <a:off x="5154231" y="1704019"/>
            <a:ext cx="6935270" cy="3119908"/>
          </a:xfrm>
          <a:prstGeom prst="rect">
            <a:avLst/>
          </a:prstGeom>
        </p:spPr>
      </p:pic>
    </p:spTree>
    <p:extLst>
      <p:ext uri="{BB962C8B-B14F-4D97-AF65-F5344CB8AC3E}">
        <p14:creationId xmlns:p14="http://schemas.microsoft.com/office/powerpoint/2010/main" val="2484526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EC847-8314-3A6E-38D8-628C28EC355C}"/>
              </a:ext>
            </a:extLst>
          </p:cNvPr>
          <p:cNvPicPr>
            <a:picLocks noChangeAspect="1"/>
          </p:cNvPicPr>
          <p:nvPr/>
        </p:nvPicPr>
        <p:blipFill rotWithShape="1">
          <a:blip r:embed="rId2">
            <a:extLst>
              <a:ext uri="{28A0092B-C50C-407E-A947-70E740481C1C}">
                <a14:useLocalDpi xmlns:a14="http://schemas.microsoft.com/office/drawing/2010/main" val="0"/>
              </a:ext>
            </a:extLst>
          </a:blip>
          <a:srcRect l="23083" t="41333" r="48250" b="32889"/>
          <a:stretch/>
        </p:blipFill>
        <p:spPr>
          <a:xfrm>
            <a:off x="233679" y="2016760"/>
            <a:ext cx="5584029" cy="2824480"/>
          </a:xfrm>
          <a:prstGeom prst="rect">
            <a:avLst/>
          </a:prstGeom>
        </p:spPr>
      </p:pic>
      <p:pic>
        <p:nvPicPr>
          <p:cNvPr id="5" name="Picture 4">
            <a:extLst>
              <a:ext uri="{FF2B5EF4-FFF2-40B4-BE49-F238E27FC236}">
                <a16:creationId xmlns:a16="http://schemas.microsoft.com/office/drawing/2014/main" id="{47C76344-2036-A16C-79D3-97F2FC21F73E}"/>
              </a:ext>
            </a:extLst>
          </p:cNvPr>
          <p:cNvPicPr>
            <a:picLocks noChangeAspect="1"/>
          </p:cNvPicPr>
          <p:nvPr/>
        </p:nvPicPr>
        <p:blipFill rotWithShape="1">
          <a:blip r:embed="rId3">
            <a:extLst>
              <a:ext uri="{28A0092B-C50C-407E-A947-70E740481C1C}">
                <a14:useLocalDpi xmlns:a14="http://schemas.microsoft.com/office/drawing/2010/main" val="0"/>
              </a:ext>
            </a:extLst>
          </a:blip>
          <a:srcRect l="23416" t="44296" r="43917" b="10519"/>
          <a:stretch/>
        </p:blipFill>
        <p:spPr>
          <a:xfrm>
            <a:off x="6532880" y="1519918"/>
            <a:ext cx="4907280" cy="3818164"/>
          </a:xfrm>
          <a:prstGeom prst="rect">
            <a:avLst/>
          </a:prstGeom>
        </p:spPr>
      </p:pic>
    </p:spTree>
    <p:extLst>
      <p:ext uri="{BB962C8B-B14F-4D97-AF65-F5344CB8AC3E}">
        <p14:creationId xmlns:p14="http://schemas.microsoft.com/office/powerpoint/2010/main" val="3439023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8E55E-4F4B-DA9F-DCB4-EF7C8D2C0ABB}"/>
              </a:ext>
            </a:extLst>
          </p:cNvPr>
          <p:cNvPicPr>
            <a:picLocks noChangeAspect="1"/>
          </p:cNvPicPr>
          <p:nvPr/>
        </p:nvPicPr>
        <p:blipFill rotWithShape="1">
          <a:blip r:embed="rId2">
            <a:extLst>
              <a:ext uri="{28A0092B-C50C-407E-A947-70E740481C1C}">
                <a14:useLocalDpi xmlns:a14="http://schemas.microsoft.com/office/drawing/2010/main" val="0"/>
              </a:ext>
            </a:extLst>
          </a:blip>
          <a:srcRect l="23167" t="54815" r="47346" b="20592"/>
          <a:stretch/>
        </p:blipFill>
        <p:spPr>
          <a:xfrm>
            <a:off x="1840319" y="1432560"/>
            <a:ext cx="8511362" cy="3992880"/>
          </a:xfrm>
          <a:prstGeom prst="rect">
            <a:avLst/>
          </a:prstGeom>
        </p:spPr>
      </p:pic>
    </p:spTree>
    <p:extLst>
      <p:ext uri="{BB962C8B-B14F-4D97-AF65-F5344CB8AC3E}">
        <p14:creationId xmlns:p14="http://schemas.microsoft.com/office/powerpoint/2010/main" val="1747755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EA54B-8E1E-3606-D616-3A573578C181}"/>
              </a:ext>
            </a:extLst>
          </p:cNvPr>
          <p:cNvPicPr>
            <a:picLocks noChangeAspect="1"/>
          </p:cNvPicPr>
          <p:nvPr/>
        </p:nvPicPr>
        <p:blipFill rotWithShape="1">
          <a:blip r:embed="rId2">
            <a:extLst>
              <a:ext uri="{28A0092B-C50C-407E-A947-70E740481C1C}">
                <a14:useLocalDpi xmlns:a14="http://schemas.microsoft.com/office/drawing/2010/main" val="0"/>
              </a:ext>
            </a:extLst>
          </a:blip>
          <a:srcRect l="25868" t="26394" r="21710" b="22449"/>
          <a:stretch/>
        </p:blipFill>
        <p:spPr>
          <a:xfrm>
            <a:off x="149290" y="905069"/>
            <a:ext cx="9196240" cy="5047862"/>
          </a:xfrm>
          <a:prstGeom prst="rect">
            <a:avLst/>
          </a:prstGeom>
        </p:spPr>
      </p:pic>
    </p:spTree>
    <p:extLst>
      <p:ext uri="{BB962C8B-B14F-4D97-AF65-F5344CB8AC3E}">
        <p14:creationId xmlns:p14="http://schemas.microsoft.com/office/powerpoint/2010/main" val="8596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40F43-1CB4-5706-786E-3D9EFE8EB17B}"/>
              </a:ext>
            </a:extLst>
          </p:cNvPr>
          <p:cNvSpPr txBox="1"/>
          <p:nvPr/>
        </p:nvSpPr>
        <p:spPr>
          <a:xfrm>
            <a:off x="4562669" y="373225"/>
            <a:ext cx="2438488" cy="523220"/>
          </a:xfrm>
          <a:prstGeom prst="rect">
            <a:avLst/>
          </a:prstGeom>
          <a:noFill/>
        </p:spPr>
        <p:txBody>
          <a:bodyPr wrap="none" rtlCol="0">
            <a:spAutoFit/>
          </a:bodyPr>
          <a:lstStyle/>
          <a:p>
            <a:r>
              <a:rPr lang="en-GB" sz="2800" dirty="0">
                <a:effectLst/>
                <a:latin typeface="Arial" panose="020B0604020202020204" pitchFamily="34" charset="0"/>
                <a:ea typeface="Calibri" panose="020F0502020204030204" pitchFamily="34" charset="0"/>
              </a:rPr>
              <a:t>Suggestions</a:t>
            </a:r>
            <a:r>
              <a:rPr lang="en-IN" sz="2800" dirty="0"/>
              <a:t> - </a:t>
            </a:r>
          </a:p>
        </p:txBody>
      </p:sp>
      <p:sp>
        <p:nvSpPr>
          <p:cNvPr id="3" name="TextBox 2">
            <a:extLst>
              <a:ext uri="{FF2B5EF4-FFF2-40B4-BE49-F238E27FC236}">
                <a16:creationId xmlns:a16="http://schemas.microsoft.com/office/drawing/2014/main" id="{E70D9892-1B7E-5F2C-2151-6E0AB371DB38}"/>
              </a:ext>
            </a:extLst>
          </p:cNvPr>
          <p:cNvSpPr txBox="1"/>
          <p:nvPr/>
        </p:nvSpPr>
        <p:spPr>
          <a:xfrm>
            <a:off x="508451" y="1654496"/>
            <a:ext cx="10372840" cy="3642023"/>
          </a:xfrm>
          <a:prstGeom prst="rect">
            <a:avLst/>
          </a:prstGeom>
          <a:noFill/>
        </p:spPr>
        <p:txBody>
          <a:bodyPr wrap="none" rtlCol="0">
            <a:spAutoFit/>
          </a:bodyPr>
          <a:lstStyle/>
          <a:p>
            <a:pPr algn="just">
              <a:lnSpc>
                <a:spcPts val="1800"/>
              </a:lnSpc>
              <a:spcAft>
                <a:spcPts val="8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    1. Cancellation rates rise as the price does. To prevent cancellations of reservations, hotels could work on them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800"/>
              </a:lnSpc>
              <a:spcAft>
                <a:spcPts val="8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    pricing strategies and try to lower the rates for specific hotels based on locations. They Can also provide some discounts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800"/>
              </a:lnSpc>
              <a:spcAft>
                <a:spcPts val="8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    to the consumers.</a:t>
            </a:r>
          </a:p>
          <a:p>
            <a:pPr algn="just">
              <a:lnSpc>
                <a:spcPts val="1800"/>
              </a:lnSpc>
              <a:spcAft>
                <a:spcPts val="800"/>
              </a:spcAft>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800"/>
              </a:lnSpc>
              <a:spcAft>
                <a:spcPts val="8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    2. As the ratio of the cancellation and not cancellation of the resort hotel is higher in the resort hotel than the city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800"/>
              </a:lnSpc>
              <a:spcAft>
                <a:spcPts val="8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    hotels. so, the hotels should provide a reasonable discount on the room prices on weekends or on holidays.</a:t>
            </a:r>
          </a:p>
          <a:p>
            <a:pPr algn="just">
              <a:lnSpc>
                <a:spcPts val="1800"/>
              </a:lnSpc>
              <a:spcAft>
                <a:spcPts val="800"/>
              </a:spcAft>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800"/>
              </a:lnSpc>
              <a:spcAft>
                <a:spcPts val="8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    3. In the month of January, hotels can start campaigns or marketing with a reasonable amount to increase their revenue as the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800"/>
              </a:lnSpc>
              <a:spcAft>
                <a:spcPts val="8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    cancellation is the highest in this month.</a:t>
            </a:r>
          </a:p>
          <a:p>
            <a:pPr algn="just">
              <a:lnSpc>
                <a:spcPts val="1800"/>
              </a:lnSpc>
              <a:spcAft>
                <a:spcPts val="800"/>
              </a:spcAft>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400" dirty="0">
                <a:effectLst/>
                <a:latin typeface="Arial" panose="020B0604020202020204" pitchFamily="34" charset="0"/>
                <a:ea typeface="Calibri" panose="020F0502020204030204" pitchFamily="34" charset="0"/>
              </a:rPr>
              <a:t>    4. They can also increase the quality of the hotels and their services mainly in Portugal to reduce the cancellation rate</a:t>
            </a:r>
            <a:endParaRPr lang="en-IN" sz="1400" dirty="0"/>
          </a:p>
        </p:txBody>
      </p:sp>
    </p:spTree>
    <p:extLst>
      <p:ext uri="{BB962C8B-B14F-4D97-AF65-F5344CB8AC3E}">
        <p14:creationId xmlns:p14="http://schemas.microsoft.com/office/powerpoint/2010/main" val="1654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45671-21AB-657C-A8BE-E2C0D6EE242E}"/>
              </a:ext>
            </a:extLst>
          </p:cNvPr>
          <p:cNvSpPr>
            <a:spLocks noGrp="1"/>
          </p:cNvSpPr>
          <p:nvPr>
            <p:ph type="title"/>
          </p:nvPr>
        </p:nvSpPr>
        <p:spPr>
          <a:xfrm>
            <a:off x="838200" y="1147445"/>
            <a:ext cx="10515600" cy="1325563"/>
          </a:xfrm>
        </p:spPr>
        <p:txBody>
          <a:bodyPr>
            <a:normAutofit/>
          </a:bodyPr>
          <a:lstStyle/>
          <a:p>
            <a:r>
              <a:rPr lang="en-US" sz="1200" dirty="0"/>
              <a:t>A hotel business is an establishment that provides lodging for guests. The term 'hotel' specifically refers to a large building offering numerous serviced rooms for short-term stays. However, it can also broadly encompass various types of accommodations, including bed and breakfasts, unserved apartments, and glamping.</a:t>
            </a:r>
            <a:br>
              <a:rPr lang="en-US" sz="1200" dirty="0"/>
            </a:br>
            <a:br>
              <a:rPr lang="en-US" sz="1200" dirty="0"/>
            </a:br>
            <a:r>
              <a:rPr lang="en-US" sz="1200" dirty="0"/>
              <a:t>The hotel industry is a vital segment of the broader service industry, catering to customers seeking overnight accommodations. It is closely linked with the travel and hospitality industries, though there are distinct differences in their scopes.</a:t>
            </a:r>
            <a:endParaRPr lang="en-IN" sz="1200" dirty="0"/>
          </a:p>
        </p:txBody>
      </p:sp>
      <p:sp>
        <p:nvSpPr>
          <p:cNvPr id="4" name="Title 1">
            <a:extLst>
              <a:ext uri="{FF2B5EF4-FFF2-40B4-BE49-F238E27FC236}">
                <a16:creationId xmlns:a16="http://schemas.microsoft.com/office/drawing/2014/main" id="{33ADDE79-841B-89C1-3881-5ACF93AAB26A}"/>
              </a:ext>
            </a:extLst>
          </p:cNvPr>
          <p:cNvSpPr txBox="1">
            <a:spLocks/>
          </p:cNvSpPr>
          <p:nvPr/>
        </p:nvSpPr>
        <p:spPr>
          <a:xfrm>
            <a:off x="838200" y="359791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t>Understanding the hotel business involves analyzing several key components that contribute to its operation and success. Here’s a brief overview:</a:t>
            </a:r>
          </a:p>
          <a:p>
            <a:endParaRPr lang="en-US" sz="1200" dirty="0"/>
          </a:p>
          <a:p>
            <a:r>
              <a:rPr lang="en-US" sz="1200" dirty="0"/>
              <a:t>Market Analysis</a:t>
            </a:r>
          </a:p>
          <a:p>
            <a:r>
              <a:rPr lang="en-US" sz="1200" dirty="0"/>
              <a:t>1. Target Market: Identify the primary customers, which could include business travelers, tourists, families, or event attendees.</a:t>
            </a:r>
          </a:p>
          <a:p>
            <a:r>
              <a:rPr lang="en-US" sz="1200" dirty="0"/>
              <a:t>2. Competition: Analyze the competition in the area, including other hotels, alternative accommodations like Airbnb, and their market positioning.</a:t>
            </a:r>
          </a:p>
          <a:p>
            <a:endParaRPr lang="en-US" sz="1200" dirty="0"/>
          </a:p>
          <a:p>
            <a:r>
              <a:rPr lang="en-US" sz="1200" dirty="0"/>
              <a:t>Location</a:t>
            </a:r>
          </a:p>
          <a:p>
            <a:r>
              <a:rPr lang="en-US" sz="1200" dirty="0"/>
              <a:t>1. Geographic Location: The hotel’s location is crucial, with proximity to tourist attractions, business centers, airports, and transport hubs significantly impacting its attractiveness.</a:t>
            </a:r>
          </a:p>
          <a:p>
            <a:r>
              <a:rPr lang="en-US" sz="1200" dirty="0"/>
              <a:t>2. Local Market Conditions: Understand the economic, political, and social conditions of the region, as these affect both demand and pricing strategies.</a:t>
            </a:r>
          </a:p>
          <a:p>
            <a:endParaRPr lang="en-US" sz="1200" dirty="0"/>
          </a:p>
          <a:p>
            <a:r>
              <a:rPr lang="en-US" sz="1200" dirty="0"/>
              <a:t>Services and Amenities</a:t>
            </a:r>
          </a:p>
          <a:p>
            <a:r>
              <a:rPr lang="en-US" sz="1200" dirty="0"/>
              <a:t>1. Core Services: Basic services like accommodation, housekeeping, front desk operations, and room service.</a:t>
            </a:r>
          </a:p>
          <a:p>
            <a:r>
              <a:rPr lang="en-US" sz="1200" dirty="0"/>
              <a:t>2. Additional Amenities: Additional features such as restaurants, bars, fitness centers, spas, conference rooms, and swimming pools can differentiate a hotel and attract more customers.</a:t>
            </a:r>
          </a:p>
          <a:p>
            <a:endParaRPr lang="en-US" sz="1200" dirty="0"/>
          </a:p>
          <a:p>
            <a:endParaRPr lang="en-IN" sz="1200" dirty="0"/>
          </a:p>
        </p:txBody>
      </p:sp>
    </p:spTree>
    <p:extLst>
      <p:ext uri="{BB962C8B-B14F-4D97-AF65-F5344CB8AC3E}">
        <p14:creationId xmlns:p14="http://schemas.microsoft.com/office/powerpoint/2010/main" val="4198131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0E21C-CE9E-66A6-A8A9-31262BF2D85B}"/>
              </a:ext>
            </a:extLst>
          </p:cNvPr>
          <p:cNvSpPr txBox="1"/>
          <p:nvPr/>
        </p:nvSpPr>
        <p:spPr>
          <a:xfrm>
            <a:off x="438539" y="1427584"/>
            <a:ext cx="11119391" cy="5078313"/>
          </a:xfrm>
          <a:prstGeom prst="rect">
            <a:avLst/>
          </a:prstGeom>
          <a:noFill/>
        </p:spPr>
        <p:txBody>
          <a:bodyPr wrap="none" rtlCol="0">
            <a:spAutoFit/>
          </a:bodyPr>
          <a:lstStyle/>
          <a:p>
            <a:endParaRPr lang="en-US" sz="1200" dirty="0"/>
          </a:p>
          <a:p>
            <a:r>
              <a:rPr lang="en-US" sz="1200" dirty="0"/>
              <a:t>1. Factors Influencing Cancellations:</a:t>
            </a:r>
          </a:p>
          <a:p>
            <a:r>
              <a:rPr lang="en-US" sz="1200" dirty="0"/>
              <a:t>   - Lead Time: Longer lead times are associated with higher cancellation rates.</a:t>
            </a:r>
          </a:p>
          <a:p>
            <a:r>
              <a:rPr lang="en-US" sz="1200" dirty="0"/>
              <a:t>   - Deposit Policy: Non-refundable deposits significantly reduce cancellations.</a:t>
            </a:r>
          </a:p>
          <a:p>
            <a:r>
              <a:rPr lang="en-US" sz="1200" dirty="0"/>
              <a:t>   - Special Requests: Guests making more special requests are less likely to cancel.</a:t>
            </a:r>
          </a:p>
          <a:p>
            <a:r>
              <a:rPr lang="en-US" sz="1200" dirty="0"/>
              <a:t>   - Repeat Guests: Repeat guests have lower cancellation rates, highlighting the importance of customer loyalty</a:t>
            </a:r>
          </a:p>
          <a:p>
            <a:endParaRPr lang="en-US" sz="1200" dirty="0"/>
          </a:p>
          <a:p>
            <a:r>
              <a:rPr lang="en-US" sz="1200" dirty="0"/>
              <a:t>2. Model Performance:</a:t>
            </a:r>
          </a:p>
          <a:p>
            <a:r>
              <a:rPr lang="en-US" sz="1200" dirty="0"/>
              <a:t>   - Regularized models and tree-based models (like </a:t>
            </a:r>
            <a:r>
              <a:rPr lang="en-US" sz="1200" dirty="0" err="1"/>
              <a:t>XGBoost</a:t>
            </a:r>
            <a:r>
              <a:rPr lang="en-US" sz="1200" dirty="0"/>
              <a:t>) perform well even with outliers present in the data.</a:t>
            </a:r>
          </a:p>
          <a:p>
            <a:r>
              <a:rPr lang="en-US" sz="1200" dirty="0"/>
              <a:t>   - </a:t>
            </a:r>
            <a:r>
              <a:rPr lang="en-US" sz="1200" dirty="0" err="1"/>
              <a:t>XGBoost</a:t>
            </a:r>
            <a:r>
              <a:rPr lang="en-US" sz="1200" dirty="0"/>
              <a:t> was identified as the best model for predicting cancellations, achieving a balanced accuracy score of 88.69%.</a:t>
            </a:r>
          </a:p>
          <a:p>
            <a:r>
              <a:rPr lang="en-US" sz="1200" dirty="0"/>
              <a:t>   - The model correctly classified 85% of users who cancelled and 91% who did not</a:t>
            </a:r>
          </a:p>
          <a:p>
            <a:endParaRPr lang="en-US" sz="1200" dirty="0"/>
          </a:p>
          <a:p>
            <a:r>
              <a:rPr lang="en-US" sz="1200" dirty="0"/>
              <a:t>3. Model Deployment:</a:t>
            </a:r>
          </a:p>
          <a:p>
            <a:r>
              <a:rPr lang="en-US" sz="1200" dirty="0"/>
              <a:t>   - The model was successfully deployed using Pickle files in a Jupyter Notebook and </a:t>
            </a:r>
            <a:r>
              <a:rPr lang="en-US" sz="1200" dirty="0" err="1"/>
              <a:t>Streamlit</a:t>
            </a:r>
            <a:r>
              <a:rPr lang="en-US" sz="1200" dirty="0"/>
              <a:t> environment, facilitating practical application and usability by hotel management</a:t>
            </a:r>
          </a:p>
          <a:p>
            <a:endParaRPr lang="en-US" sz="1200" dirty="0"/>
          </a:p>
          <a:p>
            <a:r>
              <a:rPr lang="en-US" sz="1200" dirty="0"/>
              <a:t>4. Actionable Insights for Hotels:</a:t>
            </a:r>
          </a:p>
          <a:p>
            <a:r>
              <a:rPr lang="en-US" sz="1200" dirty="0"/>
              <a:t>   - By leveraging the predictive model, hotels can identify bookings at higher risk of cancellation and implement measures to mitigate these risks, </a:t>
            </a:r>
          </a:p>
          <a:p>
            <a:r>
              <a:rPr lang="en-US" sz="1200" dirty="0"/>
              <a:t>such as imposing higher cancellation fees on such bookings.</a:t>
            </a:r>
          </a:p>
          <a:p>
            <a:r>
              <a:rPr lang="en-US" sz="1200" dirty="0"/>
              <a:t>   - The analysis suggests pricing strategies and targeted discounts to reduce cancellation rates, </a:t>
            </a:r>
          </a:p>
          <a:p>
            <a:r>
              <a:rPr lang="en-US" sz="1200" dirty="0"/>
              <a:t>particularly during high-risk periods (e.g., January) and for certain hotel types (e.g., resort hotels)</a:t>
            </a:r>
          </a:p>
          <a:p>
            <a:endParaRPr lang="en-US" sz="1200" dirty="0"/>
          </a:p>
          <a:p>
            <a:r>
              <a:rPr lang="en-US" sz="1200" dirty="0"/>
              <a:t>5. Suggestions for Improvement:</a:t>
            </a:r>
          </a:p>
          <a:p>
            <a:r>
              <a:rPr lang="en-US" sz="1200" dirty="0"/>
              <a:t>   - Adjust pricing strategies to lower rates for specific hotels based on location and time, potentially offering discounts to decrease cancellation rates.</a:t>
            </a:r>
          </a:p>
          <a:p>
            <a:r>
              <a:rPr lang="en-US" sz="1200" dirty="0"/>
              <a:t>   - Enhance hotel quality and services, especially in locations with higher cancellation rates, like Portugal, to improve customer satisfaction and reduce cancellations</a:t>
            </a:r>
          </a:p>
          <a:p>
            <a:endParaRPr lang="en-US" sz="1200" dirty="0"/>
          </a:p>
          <a:p>
            <a:r>
              <a:rPr lang="en-US" sz="1200" dirty="0"/>
              <a:t>Overall, the project emphasizes the importance of understanding the factors that influence hotel booking cancellations and using predictive </a:t>
            </a:r>
          </a:p>
          <a:p>
            <a:r>
              <a:rPr lang="en-US" sz="1200" dirty="0"/>
              <a:t>models to improve revenue management and operational planning in the hospitality industry.</a:t>
            </a:r>
            <a:endParaRPr lang="en-IN" sz="1200" dirty="0"/>
          </a:p>
        </p:txBody>
      </p:sp>
      <p:sp>
        <p:nvSpPr>
          <p:cNvPr id="3" name="TextBox 2">
            <a:extLst>
              <a:ext uri="{FF2B5EF4-FFF2-40B4-BE49-F238E27FC236}">
                <a16:creationId xmlns:a16="http://schemas.microsoft.com/office/drawing/2014/main" id="{07ED4328-A042-A6BA-AB2B-E4BD9818DCFC}"/>
              </a:ext>
            </a:extLst>
          </p:cNvPr>
          <p:cNvSpPr txBox="1"/>
          <p:nvPr/>
        </p:nvSpPr>
        <p:spPr>
          <a:xfrm>
            <a:off x="4767943" y="352103"/>
            <a:ext cx="1859805" cy="523220"/>
          </a:xfrm>
          <a:prstGeom prst="rect">
            <a:avLst/>
          </a:prstGeom>
          <a:noFill/>
        </p:spPr>
        <p:txBody>
          <a:bodyPr wrap="none" rtlCol="0">
            <a:spAutoFit/>
          </a:bodyPr>
          <a:lstStyle/>
          <a:p>
            <a:r>
              <a:rPr lang="en-IN" sz="2800" dirty="0"/>
              <a:t>Conclusion </a:t>
            </a:r>
          </a:p>
        </p:txBody>
      </p:sp>
    </p:spTree>
    <p:extLst>
      <p:ext uri="{BB962C8B-B14F-4D97-AF65-F5344CB8AC3E}">
        <p14:creationId xmlns:p14="http://schemas.microsoft.com/office/powerpoint/2010/main" val="1106605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553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F9AC-F5C7-442C-98DF-CF669A7A0034}"/>
              </a:ext>
            </a:extLst>
          </p:cNvPr>
          <p:cNvSpPr>
            <a:spLocks noGrp="1"/>
          </p:cNvSpPr>
          <p:nvPr>
            <p:ph type="title"/>
          </p:nvPr>
        </p:nvSpPr>
        <p:spPr>
          <a:xfrm>
            <a:off x="838200" y="2766218"/>
            <a:ext cx="10515600" cy="1325563"/>
          </a:xfrm>
        </p:spPr>
        <p:txBody>
          <a:bodyPr>
            <a:noAutofit/>
          </a:bodyPr>
          <a:lstStyle/>
          <a:p>
            <a:br>
              <a:rPr lang="en-US" sz="1200" dirty="0"/>
            </a:br>
            <a:r>
              <a:rPr lang="en-US" sz="1200" dirty="0"/>
              <a:t>Customer Experience</a:t>
            </a:r>
            <a:br>
              <a:rPr lang="en-US" sz="1200" dirty="0"/>
            </a:br>
            <a:r>
              <a:rPr lang="en-US" sz="1200" dirty="0"/>
              <a:t>1. Quality of Service: Staff training, customer service, and overall guest experience are vital for repeat business and positive reviews.</a:t>
            </a:r>
            <a:br>
              <a:rPr lang="en-US" sz="1200" dirty="0"/>
            </a:br>
            <a:r>
              <a:rPr lang="en-US" sz="1200" dirty="0"/>
              <a:t>2. Technology Integration: Incorporating technology for bookings, check-ins, customer feedback, and personalized services enhances the guest experience.</a:t>
            </a:r>
            <a:br>
              <a:rPr lang="en-US" sz="1200" dirty="0"/>
            </a:br>
            <a:br>
              <a:rPr lang="en-US" sz="1200" dirty="0"/>
            </a:br>
            <a:r>
              <a:rPr lang="en-US" sz="1200" dirty="0"/>
              <a:t>Revenue Management</a:t>
            </a:r>
            <a:br>
              <a:rPr lang="en-US" sz="1200" dirty="0"/>
            </a:br>
            <a:r>
              <a:rPr lang="en-US" sz="1200" dirty="0"/>
              <a:t>1. Pricing Strategies: Dynamic pricing based on demand, seasons, local events, and competitor pricing to maximize occupancy and revenue.</a:t>
            </a:r>
            <a:br>
              <a:rPr lang="en-US" sz="1200" dirty="0"/>
            </a:br>
            <a:r>
              <a:rPr lang="en-US" sz="1200" dirty="0"/>
              <a:t>2. Distribution Channels: Effective use of various distribution channels, including direct bookings via the hotel website, online travel agencies (OTAs), and global distribution systems (GDS).</a:t>
            </a:r>
            <a:br>
              <a:rPr lang="en-US" sz="1200" dirty="0"/>
            </a:br>
            <a:br>
              <a:rPr lang="en-US" sz="1200" dirty="0"/>
            </a:br>
            <a:r>
              <a:rPr lang="en-US" sz="1200" dirty="0"/>
              <a:t>Marketing and Sales</a:t>
            </a:r>
            <a:br>
              <a:rPr lang="en-US" sz="1200" dirty="0"/>
            </a:br>
            <a:r>
              <a:rPr lang="en-US" sz="1200" dirty="0"/>
              <a:t>1. Branding: Establishing a strong brand identity and value proposition to stand out in a competitive market.</a:t>
            </a:r>
            <a:br>
              <a:rPr lang="en-US" sz="1200" dirty="0"/>
            </a:br>
            <a:r>
              <a:rPr lang="en-US" sz="1200" dirty="0"/>
              <a:t>2. Digital Marketing: Utilizing SEO, social media, email marketing, and online advertising to reach potential customers.</a:t>
            </a:r>
            <a:br>
              <a:rPr lang="en-US" sz="1200" dirty="0"/>
            </a:br>
            <a:r>
              <a:rPr lang="en-US" sz="1200" dirty="0"/>
              <a:t>3. Sales Strategies: Corporate partnerships, loyalty programs, and group bookings to secure a steady flow of business.</a:t>
            </a:r>
            <a:br>
              <a:rPr lang="en-US" sz="1200" dirty="0"/>
            </a:br>
            <a:br>
              <a:rPr lang="en-US" sz="1200" dirty="0"/>
            </a:br>
            <a:r>
              <a:rPr lang="en-US" sz="1200" dirty="0"/>
              <a:t>Financial Management</a:t>
            </a:r>
            <a:br>
              <a:rPr lang="en-US" sz="1200" dirty="0"/>
            </a:br>
            <a:r>
              <a:rPr lang="en-US" sz="1200" dirty="0"/>
              <a:t>1. Cost Control: Efficient management of operational costs, including staffing, utilities, maintenance, and supplies.</a:t>
            </a:r>
            <a:br>
              <a:rPr lang="en-US" sz="1200" dirty="0"/>
            </a:br>
            <a:r>
              <a:rPr lang="en-US" sz="1200" dirty="0"/>
              <a:t>2. Revenue Streams: Diversifying revenue streams through room sales, food and beverage, events, and ancillary services.</a:t>
            </a:r>
            <a:br>
              <a:rPr lang="en-US" sz="1200" dirty="0"/>
            </a:br>
            <a:br>
              <a:rPr lang="en-US" sz="1200" dirty="0"/>
            </a:br>
            <a:r>
              <a:rPr lang="en-US" sz="1200" dirty="0"/>
              <a:t>Regulatory Compliance</a:t>
            </a:r>
            <a:br>
              <a:rPr lang="en-US" sz="1200" dirty="0"/>
            </a:br>
            <a:r>
              <a:rPr lang="en-US" sz="1200" dirty="0"/>
              <a:t>1. Legal Requirements: Adhering to local regulations regarding health and safety, employment, environmental standards, and tax obligations.</a:t>
            </a:r>
            <a:br>
              <a:rPr lang="en-US" sz="1200" dirty="0"/>
            </a:br>
            <a:r>
              <a:rPr lang="en-US" sz="1200" dirty="0"/>
              <a:t>2. Licenses and Permits: Ensuring all necessary licenses and permits are obtained and up-to-date.</a:t>
            </a:r>
            <a:br>
              <a:rPr lang="en-US" sz="1200" dirty="0"/>
            </a:br>
            <a:br>
              <a:rPr lang="en-US" sz="1200" dirty="0"/>
            </a:br>
            <a:r>
              <a:rPr lang="en-US" sz="1200" dirty="0"/>
              <a:t>Sustainability</a:t>
            </a:r>
            <a:br>
              <a:rPr lang="en-US" sz="1200" dirty="0"/>
            </a:br>
            <a:r>
              <a:rPr lang="en-US" sz="1200" dirty="0"/>
              <a:t>1. Environmental Practices: Implementing sustainable practices such as energy efficiency, waste reduction, and water conservation.</a:t>
            </a:r>
            <a:br>
              <a:rPr lang="en-US" sz="1200" dirty="0"/>
            </a:br>
            <a:r>
              <a:rPr lang="en-US" sz="1200" dirty="0"/>
              <a:t>2. Corporate Social Responsibility (CSR): Engaging in community initiatives and ethical practices to enhance brand reputation and customer loyalty.</a:t>
            </a:r>
            <a:br>
              <a:rPr lang="en-US" sz="1200" dirty="0"/>
            </a:br>
            <a:br>
              <a:rPr lang="en-US" sz="1200" dirty="0"/>
            </a:br>
            <a:br>
              <a:rPr lang="en-US" sz="1200" dirty="0"/>
            </a:br>
            <a:r>
              <a:rPr lang="en-US" sz="1200" dirty="0"/>
              <a:t>Understanding these components provides a comprehensive view of the hotel business, helping stakeholders make informed decisions to ensure profitability and growth</a:t>
            </a:r>
          </a:p>
        </p:txBody>
      </p:sp>
    </p:spTree>
    <p:extLst>
      <p:ext uri="{BB962C8B-B14F-4D97-AF65-F5344CB8AC3E}">
        <p14:creationId xmlns:p14="http://schemas.microsoft.com/office/powerpoint/2010/main" val="2340062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BC90C9-AB76-1BCD-2E99-30A644D3D368}"/>
              </a:ext>
            </a:extLst>
          </p:cNvPr>
          <p:cNvSpPr txBox="1"/>
          <p:nvPr/>
        </p:nvSpPr>
        <p:spPr>
          <a:xfrm>
            <a:off x="3767289" y="200125"/>
            <a:ext cx="4657421" cy="769441"/>
          </a:xfrm>
          <a:prstGeom prst="rect">
            <a:avLst/>
          </a:prstGeom>
          <a:noFill/>
        </p:spPr>
        <p:txBody>
          <a:bodyPr wrap="square" rtlCol="0">
            <a:spAutoFit/>
          </a:bodyPr>
          <a:lstStyle/>
          <a:p>
            <a:pPr algn="ctr"/>
            <a:r>
              <a:rPr lang="en-IN" sz="4400" dirty="0"/>
              <a:t>Approach</a:t>
            </a:r>
            <a:endParaRPr lang="en-US" sz="4400" dirty="0"/>
          </a:p>
        </p:txBody>
      </p:sp>
      <p:sp>
        <p:nvSpPr>
          <p:cNvPr id="2" name="TextBox 1"/>
          <p:cNvSpPr txBox="1"/>
          <p:nvPr/>
        </p:nvSpPr>
        <p:spPr>
          <a:xfrm>
            <a:off x="310116" y="1170385"/>
            <a:ext cx="4850418" cy="7663636"/>
          </a:xfrm>
          <a:prstGeom prst="rect">
            <a:avLst/>
          </a:prstGeom>
          <a:noFill/>
        </p:spPr>
        <p:txBody>
          <a:bodyPr wrap="square" rtlCol="0">
            <a:spAutoFit/>
          </a:bodyPr>
          <a:lstStyle/>
          <a:p>
            <a:pPr algn="ctr"/>
            <a:endParaRPr lang="en-US" sz="1200" dirty="0"/>
          </a:p>
          <a:p>
            <a:r>
              <a:rPr lang="en-US" sz="1200" dirty="0"/>
              <a:t>1. Understanding the Data</a:t>
            </a:r>
          </a:p>
          <a:p>
            <a:pPr>
              <a:tabLst>
                <a:tab pos="93663" algn="l"/>
              </a:tabLst>
            </a:pPr>
            <a:r>
              <a:rPr lang="en-US" sz="1200" dirty="0"/>
              <a:t>   - Gain insights into the dataset and its structure.</a:t>
            </a:r>
          </a:p>
          <a:p>
            <a:pPr marL="93663" indent="-93663"/>
            <a:r>
              <a:rPr lang="en-US" sz="1200" dirty="0"/>
              <a:t>   </a:t>
            </a:r>
          </a:p>
          <a:p>
            <a:r>
              <a:rPr lang="en-US" sz="1200" dirty="0"/>
              <a:t>2. Handling Missing Values</a:t>
            </a:r>
          </a:p>
          <a:p>
            <a:pPr marL="93663"/>
            <a:r>
              <a:rPr lang="en-US" sz="1200" dirty="0"/>
              <a:t> - Identify and impute or remove missing data appropriately.</a:t>
            </a:r>
          </a:p>
          <a:p>
            <a:pPr marL="342900" indent="-342900">
              <a:buAutoNum type="arabicPeriod"/>
            </a:pPr>
            <a:endParaRPr lang="en-US" sz="1200" dirty="0"/>
          </a:p>
          <a:p>
            <a:r>
              <a:rPr lang="en-US" sz="1200" dirty="0"/>
              <a:t>3. Data Visualization</a:t>
            </a:r>
          </a:p>
          <a:p>
            <a:r>
              <a:rPr lang="en-US" sz="1200" dirty="0"/>
              <a:t>   - Use visual tools to explore and understand data patterns.</a:t>
            </a:r>
          </a:p>
          <a:p>
            <a:pPr marL="342900" indent="-342900">
              <a:buAutoNum type="arabicPeriod"/>
            </a:pPr>
            <a:endParaRPr lang="en-US" sz="1200" dirty="0"/>
          </a:p>
          <a:p>
            <a:r>
              <a:rPr lang="en-US" sz="1200" dirty="0"/>
              <a:t>4. Dropping Unnecessary Columns</a:t>
            </a:r>
          </a:p>
          <a:p>
            <a:r>
              <a:rPr lang="en-US" sz="1200" dirty="0"/>
              <a:t>   - Remove columns that do not contribute to future predictions.</a:t>
            </a:r>
          </a:p>
          <a:p>
            <a:pPr marL="342900" indent="-342900">
              <a:buAutoNum type="arabicPeriod"/>
            </a:pPr>
            <a:endParaRPr lang="en-US" sz="1200" dirty="0"/>
          </a:p>
          <a:p>
            <a:r>
              <a:rPr lang="en-US" sz="1200" dirty="0"/>
              <a:t>5. Feature Engineering</a:t>
            </a:r>
          </a:p>
          <a:p>
            <a:pPr marL="93663"/>
            <a:r>
              <a:rPr lang="en-US" sz="1200" dirty="0"/>
              <a:t> - Create new features to improve model performance.</a:t>
            </a:r>
          </a:p>
          <a:p>
            <a:pPr marL="342900" indent="-342900">
              <a:buAutoNum type="arabicPeriod"/>
            </a:pPr>
            <a:endParaRPr lang="en-US" sz="1200" dirty="0"/>
          </a:p>
          <a:p>
            <a:r>
              <a:rPr lang="en-US" sz="1200" dirty="0"/>
              <a:t>6. Hypothesis Testing</a:t>
            </a:r>
          </a:p>
          <a:p>
            <a:pPr marL="93663">
              <a:tabLst>
                <a:tab pos="93663" algn="l"/>
              </a:tabLst>
            </a:pPr>
            <a:r>
              <a:rPr lang="en-US" sz="1200" dirty="0"/>
              <a:t> - Conduct statistical tests to validate assumptions.</a:t>
            </a:r>
          </a:p>
          <a:p>
            <a:pPr marL="342900" indent="-342900">
              <a:buAutoNum type="arabicPeriod"/>
            </a:pPr>
            <a:endParaRPr lang="en-US" sz="1200" dirty="0"/>
          </a:p>
          <a:p>
            <a:r>
              <a:rPr lang="en-US" sz="1200" dirty="0"/>
              <a:t>7. Checking Correlation Between Numerical Variables</a:t>
            </a:r>
          </a:p>
          <a:p>
            <a:pPr marL="93663"/>
            <a:r>
              <a:rPr lang="en-US" sz="1200" dirty="0"/>
              <a:t> - Analyze correlations to understand relationships between variables.</a:t>
            </a:r>
          </a:p>
          <a:p>
            <a:pPr marL="342900" indent="-342900">
              <a:buAutoNum type="arabicPeriod"/>
            </a:pPr>
            <a:endParaRPr lang="en-US" sz="1200" dirty="0"/>
          </a:p>
          <a:p>
            <a:r>
              <a:rPr lang="en-US" sz="1200" dirty="0"/>
              <a:t>8. Performing Exploratory Data Analysis (EDA)</a:t>
            </a:r>
          </a:p>
          <a:p>
            <a:pPr marL="93663"/>
            <a:r>
              <a:rPr lang="en-US" sz="1200" dirty="0"/>
              <a:t> - Conduct a detailed examination of the dataset.</a:t>
            </a:r>
          </a:p>
          <a:p>
            <a:pPr marL="342900" indent="-342900">
              <a:buAutoNum type="arabicPeriod"/>
            </a:pPr>
            <a:endParaRPr lang="en-US" sz="1200" dirty="0"/>
          </a:p>
          <a:p>
            <a:r>
              <a:rPr lang="en-US" sz="1200" dirty="0"/>
              <a:t>9. Handling Outliers in Variables</a:t>
            </a:r>
          </a:p>
          <a:p>
            <a:pPr marL="93663" indent="-93663"/>
            <a:r>
              <a:rPr lang="en-US" sz="1200" dirty="0"/>
              <a:t>   - Detect and treat outliers to improve model accuracy.</a:t>
            </a:r>
          </a:p>
          <a:p>
            <a:pPr marL="342900" indent="-342900">
              <a:buAutoNum type="arabicPeriod"/>
            </a:pPr>
            <a:endParaRPr lang="en-US" sz="1200" dirty="0"/>
          </a:p>
          <a:p>
            <a:r>
              <a:rPr lang="en-US" sz="1200" dirty="0"/>
              <a:t>10. Checking Multicollinearity</a:t>
            </a:r>
          </a:p>
          <a:p>
            <a:pPr marL="93663"/>
            <a:r>
              <a:rPr lang="en-US" sz="1200" dirty="0"/>
              <a:t>   - Identify and address multicollinearity among predictor variables.</a:t>
            </a:r>
          </a:p>
          <a:p>
            <a:endParaRPr lang="en-US" sz="1200" dirty="0"/>
          </a:p>
          <a:p>
            <a:pPr marL="171450" indent="-171450">
              <a:buFontTx/>
              <a:buChar char="-"/>
            </a:pPr>
            <a:endParaRPr lang="en-US" sz="1200" dirty="0"/>
          </a:p>
          <a:p>
            <a:pPr marL="171450" indent="-171450">
              <a:buFontTx/>
              <a:buChar char="-"/>
            </a:pPr>
            <a:endParaRPr lang="en-US" sz="1200" dirty="0"/>
          </a:p>
          <a:p>
            <a:pPr marL="342900" indent="-342900">
              <a:buAutoNum type="arabicPeriod"/>
            </a:pPr>
            <a:endParaRPr lang="en-US" sz="1200" dirty="0"/>
          </a:p>
          <a:p>
            <a:r>
              <a:rPr lang="en-US" sz="1200" dirty="0"/>
              <a:t>.</a:t>
            </a:r>
          </a:p>
          <a:p>
            <a:pPr marL="342900" indent="-342900">
              <a:buAutoNum type="arabicPeriod"/>
            </a:pPr>
            <a:endParaRPr lang="en-US" sz="1200" dirty="0"/>
          </a:p>
          <a:p>
            <a:pPr marL="342900" indent="-342900">
              <a:buAutoNum type="arabicPeriod"/>
            </a:pPr>
            <a:endParaRPr lang="en-US" sz="1200" dirty="0"/>
          </a:p>
          <a:p>
            <a:pPr marL="342900" indent="-342900">
              <a:buAutoNum type="arabicPeriod"/>
            </a:pPr>
            <a:endParaRPr lang="en-IN" sz="1200" dirty="0"/>
          </a:p>
          <a:p>
            <a:pPr marL="342900" indent="-342900">
              <a:buAutoNum type="arabicPeriod"/>
            </a:pPr>
            <a:endParaRPr lang="en-IN" sz="1200" dirty="0"/>
          </a:p>
          <a:p>
            <a:pPr marL="342900" indent="-342900">
              <a:buAutoNum type="arabicPeriod"/>
            </a:pPr>
            <a:endParaRPr lang="en-IN" sz="1200" dirty="0"/>
          </a:p>
          <a:p>
            <a:pPr marL="342900" indent="-342900">
              <a:buAutoNum type="arabicPeriod"/>
            </a:pPr>
            <a:endParaRPr lang="en-IN" sz="1200" dirty="0"/>
          </a:p>
        </p:txBody>
      </p:sp>
      <p:sp>
        <p:nvSpPr>
          <p:cNvPr id="5" name="TextBox 4">
            <a:extLst>
              <a:ext uri="{FF2B5EF4-FFF2-40B4-BE49-F238E27FC236}">
                <a16:creationId xmlns:a16="http://schemas.microsoft.com/office/drawing/2014/main" id="{F4107E1A-FF92-89CB-DFEA-05FF3AFFF04C}"/>
              </a:ext>
            </a:extLst>
          </p:cNvPr>
          <p:cNvSpPr txBox="1"/>
          <p:nvPr/>
        </p:nvSpPr>
        <p:spPr>
          <a:xfrm>
            <a:off x="5591443" y="1170385"/>
            <a:ext cx="6290441" cy="5816977"/>
          </a:xfrm>
          <a:prstGeom prst="rect">
            <a:avLst/>
          </a:prstGeom>
          <a:noFill/>
        </p:spPr>
        <p:txBody>
          <a:bodyPr wrap="square" rtlCol="0" anchor="ctr">
            <a:spAutoFit/>
          </a:bodyPr>
          <a:lstStyle/>
          <a:p>
            <a:pPr marL="342900" indent="-342900">
              <a:buAutoNum type="arabicPeriod"/>
            </a:pPr>
            <a:endParaRPr lang="en-US" sz="1200" dirty="0"/>
          </a:p>
          <a:p>
            <a:r>
              <a:rPr lang="en-US" sz="1200" dirty="0"/>
              <a:t>11. Creating Dummies from Categorical Variables</a:t>
            </a:r>
          </a:p>
          <a:p>
            <a:pPr>
              <a:tabLst>
                <a:tab pos="93663" algn="l"/>
              </a:tabLst>
            </a:pPr>
            <a:r>
              <a:rPr lang="en-US" sz="1200" dirty="0"/>
              <a:t>   - Convert categorical variables into numerical format using dummy variables.</a:t>
            </a:r>
          </a:p>
          <a:p>
            <a:pPr marL="342900" indent="-342900">
              <a:buAutoNum type="arabicPeriod"/>
            </a:pPr>
            <a:endParaRPr lang="en-US" sz="1200" dirty="0"/>
          </a:p>
          <a:p>
            <a:r>
              <a:rPr lang="en-US" sz="1200" dirty="0"/>
              <a:t>12. Correlation Between Categorical Variables and Target Variable</a:t>
            </a:r>
          </a:p>
          <a:p>
            <a:pPr marL="93663" indent="-93663"/>
            <a:r>
              <a:rPr lang="en-US" sz="1200" dirty="0"/>
              <a:t>   - Use chi-square tests to find correlations between categorical variables and the target variable.</a:t>
            </a:r>
          </a:p>
          <a:p>
            <a:pPr marL="342900" indent="-342900">
              <a:buAutoNum type="arabicPeriod"/>
            </a:pPr>
            <a:endParaRPr lang="en-US" sz="1200" dirty="0"/>
          </a:p>
          <a:p>
            <a:r>
              <a:rPr lang="en-US" sz="1200" dirty="0"/>
              <a:t>13. Scaling Numerical Variables</a:t>
            </a:r>
          </a:p>
          <a:p>
            <a:pPr marL="93663" indent="-93663"/>
            <a:r>
              <a:rPr lang="en-US" sz="1200" dirty="0"/>
              <a:t>   - Normalize or standardize numerical features.</a:t>
            </a:r>
          </a:p>
          <a:p>
            <a:pPr marL="342900" indent="-342900">
              <a:buAutoNum type="arabicPeriod"/>
            </a:pPr>
            <a:endParaRPr lang="en-US" sz="1200" dirty="0"/>
          </a:p>
          <a:p>
            <a:r>
              <a:rPr lang="en-US" sz="1200" dirty="0"/>
              <a:t>14. Model Building and Evaluation</a:t>
            </a:r>
          </a:p>
          <a:p>
            <a:r>
              <a:rPr lang="en-US" sz="1200" dirty="0"/>
              <a:t>      a) Logistic Regression</a:t>
            </a:r>
          </a:p>
          <a:p>
            <a:r>
              <a:rPr lang="en-US" sz="1200" dirty="0"/>
              <a:t>        - Build the model and plot the confusion matrix and ROC curve.</a:t>
            </a:r>
          </a:p>
          <a:p>
            <a:endParaRPr lang="en-US" sz="1200" dirty="0"/>
          </a:p>
          <a:p>
            <a:r>
              <a:rPr lang="en-US" sz="1200" dirty="0"/>
              <a:t>      b) Decision Tree</a:t>
            </a:r>
          </a:p>
          <a:p>
            <a:r>
              <a:rPr lang="en-US" sz="1200" dirty="0"/>
              <a:t>        - Build the model, plot the confusion matrix and ROC curve, and identify important variables.</a:t>
            </a:r>
          </a:p>
          <a:p>
            <a:endParaRPr lang="en-US" sz="1200" dirty="0"/>
          </a:p>
          <a:p>
            <a:r>
              <a:rPr lang="en-US" sz="1200" dirty="0"/>
              <a:t>      c) Random Forest</a:t>
            </a:r>
          </a:p>
          <a:p>
            <a:pPr marL="269875" indent="-269875"/>
            <a:r>
              <a:rPr lang="en-US" sz="1200" dirty="0"/>
              <a:t>         - Build the model, plot the confusion matrix and ROC curve, and identify important variables.</a:t>
            </a:r>
          </a:p>
          <a:p>
            <a:endParaRPr lang="en-US" sz="1200" dirty="0"/>
          </a:p>
          <a:p>
            <a:pPr marL="177800" indent="-177800"/>
            <a:r>
              <a:rPr lang="en-US" sz="1200" dirty="0"/>
              <a:t>      d) XGBoostClassifier</a:t>
            </a:r>
          </a:p>
          <a:p>
            <a:pPr marL="269875" indent="-269875"/>
            <a:r>
              <a:rPr lang="en-US" sz="1200" dirty="0"/>
              <a:t>        - Build the model, plot the confusion matrix and ROC curve, and identify important variables.</a:t>
            </a:r>
          </a:p>
          <a:p>
            <a:endParaRPr lang="en-US" sz="1200" dirty="0"/>
          </a:p>
          <a:p>
            <a:r>
              <a:rPr lang="en-US" sz="1200" dirty="0"/>
              <a:t>      e) Artificial Neural Network</a:t>
            </a:r>
          </a:p>
          <a:p>
            <a:pPr marL="269875" indent="-269875"/>
            <a:r>
              <a:rPr lang="en-US" sz="1200" dirty="0"/>
              <a:t>        - Build the model, plot the confusion matrix and ROC curve, and identify important variables.</a:t>
            </a:r>
          </a:p>
          <a:p>
            <a:pPr marL="342900" indent="-342900">
              <a:buAutoNum type="arabicPeriod"/>
            </a:pPr>
            <a:endParaRPr lang="en-US" sz="1200" dirty="0"/>
          </a:p>
          <a:p>
            <a:pPr marL="342900" indent="-342900">
              <a:buAutoNum type="arabicPeriod"/>
            </a:pPr>
            <a:endParaRPr lang="en-US" sz="1200" dirty="0"/>
          </a:p>
          <a:p>
            <a:pPr marL="342900" indent="-342900">
              <a:buAutoNum type="arabicPeriod"/>
            </a:pPr>
            <a:endParaRPr lang="en-IN" sz="1200" dirty="0"/>
          </a:p>
          <a:p>
            <a:pPr marL="342900" indent="-342900">
              <a:buAutoNum type="arabicPeriod"/>
            </a:pPr>
            <a:endParaRPr lang="en-IN" sz="1200" dirty="0"/>
          </a:p>
          <a:p>
            <a:pPr marL="342900" indent="-342900">
              <a:buAutoNum type="arabicPeriod"/>
            </a:pPr>
            <a:endParaRPr lang="en-IN" sz="1200" dirty="0"/>
          </a:p>
          <a:p>
            <a:pPr marL="342900" indent="-342900">
              <a:buAutoNum type="arabicPeriod"/>
            </a:pPr>
            <a:endParaRPr lang="en-IN" sz="1200" dirty="0"/>
          </a:p>
        </p:txBody>
      </p:sp>
    </p:spTree>
    <p:extLst>
      <p:ext uri="{BB962C8B-B14F-4D97-AF65-F5344CB8AC3E}">
        <p14:creationId xmlns:p14="http://schemas.microsoft.com/office/powerpoint/2010/main" val="3335353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0257" y="245707"/>
            <a:ext cx="4963885" cy="769441"/>
          </a:xfrm>
          <a:prstGeom prst="rect">
            <a:avLst/>
          </a:prstGeom>
          <a:noFill/>
        </p:spPr>
        <p:txBody>
          <a:bodyPr wrap="square" rtlCol="0">
            <a:spAutoFit/>
          </a:bodyPr>
          <a:lstStyle/>
          <a:p>
            <a:r>
              <a:rPr lang="en-IN" sz="4400" dirty="0"/>
              <a:t>Data Understanding</a:t>
            </a:r>
          </a:p>
        </p:txBody>
      </p:sp>
      <p:sp>
        <p:nvSpPr>
          <p:cNvPr id="3" name="TextBox 2">
            <a:extLst>
              <a:ext uri="{FF2B5EF4-FFF2-40B4-BE49-F238E27FC236}">
                <a16:creationId xmlns:a16="http://schemas.microsoft.com/office/drawing/2014/main" id="{F72910FA-4C4E-AF66-BDA5-19C8CAA99357}"/>
              </a:ext>
            </a:extLst>
          </p:cNvPr>
          <p:cNvSpPr txBox="1"/>
          <p:nvPr/>
        </p:nvSpPr>
        <p:spPr>
          <a:xfrm>
            <a:off x="381095" y="2182100"/>
            <a:ext cx="5791104" cy="3600986"/>
          </a:xfrm>
          <a:prstGeom prst="rect">
            <a:avLst/>
          </a:prstGeom>
          <a:noFill/>
        </p:spPr>
        <p:txBody>
          <a:bodyPr wrap="square" rtlCol="0">
            <a:spAutoFit/>
          </a:bodyPr>
          <a:lstStyle/>
          <a:p>
            <a:r>
              <a:rPr lang="en-US" sz="1200" dirty="0"/>
              <a:t>1. hotel: Type of hotel (Resort Hotel or City Hotel).</a:t>
            </a:r>
          </a:p>
          <a:p>
            <a:r>
              <a:rPr lang="en-US" sz="1200" dirty="0"/>
              <a:t>2. is_canceled: Reservation cancellation status (0 = not canceled, 1 = canceled).</a:t>
            </a:r>
          </a:p>
          <a:p>
            <a:r>
              <a:rPr lang="en-US" sz="1200" dirty="0"/>
              <a:t>3. lead_time: Number of days between the booking date and the arrival date.</a:t>
            </a:r>
          </a:p>
          <a:p>
            <a:r>
              <a:rPr lang="en-US" sz="1200" dirty="0"/>
              <a:t>4. arrival_date_year: Year of arrival.</a:t>
            </a:r>
          </a:p>
          <a:p>
            <a:r>
              <a:rPr lang="en-US" sz="1200" dirty="0"/>
              <a:t>5. </a:t>
            </a:r>
            <a:r>
              <a:rPr lang="en-US" sz="1200" dirty="0" err="1"/>
              <a:t>arrival_date_month</a:t>
            </a:r>
            <a:r>
              <a:rPr lang="en-US" sz="1200" dirty="0"/>
              <a:t>: Month of arrival.</a:t>
            </a:r>
          </a:p>
          <a:p>
            <a:r>
              <a:rPr lang="en-US" sz="1200" dirty="0"/>
              <a:t>6. </a:t>
            </a:r>
            <a:r>
              <a:rPr lang="en-US" sz="1200" dirty="0" err="1"/>
              <a:t>arrival_date_week_number</a:t>
            </a:r>
            <a:r>
              <a:rPr lang="en-US" sz="1200" dirty="0"/>
              <a:t>: Week number of the year for the arrival date.</a:t>
            </a:r>
          </a:p>
          <a:p>
            <a:r>
              <a:rPr lang="en-US" sz="1200" dirty="0"/>
              <a:t>7. </a:t>
            </a:r>
            <a:r>
              <a:rPr lang="en-US" sz="1200" dirty="0" err="1"/>
              <a:t>arrival_date_day_of_month</a:t>
            </a:r>
            <a:r>
              <a:rPr lang="en-US" sz="1200" dirty="0"/>
              <a:t>: Day of the month of arrival.</a:t>
            </a:r>
          </a:p>
          <a:p>
            <a:r>
              <a:rPr lang="en-US" sz="1200" dirty="0"/>
              <a:t>8. stays_in_weekend_nights: Number of weekend nights (Saturday and Sunday) the guest               stayed or booked.</a:t>
            </a:r>
          </a:p>
          <a:p>
            <a:r>
              <a:rPr lang="en-US" sz="1200" dirty="0"/>
              <a:t>9. </a:t>
            </a:r>
            <a:r>
              <a:rPr lang="en-US" sz="1200" dirty="0" err="1"/>
              <a:t>stays_in_week_nights</a:t>
            </a:r>
            <a:r>
              <a:rPr lang="en-US" sz="1200" dirty="0"/>
              <a:t>: Number of weeknights the guest stayed or booked.</a:t>
            </a:r>
          </a:p>
          <a:p>
            <a:r>
              <a:rPr lang="en-US" sz="1200" dirty="0"/>
              <a:t>10. adults: Number of adults in the booking.</a:t>
            </a:r>
          </a:p>
          <a:p>
            <a:r>
              <a:rPr lang="en-US" sz="1200" dirty="0"/>
              <a:t>11. children: Number of children in the booking.</a:t>
            </a:r>
          </a:p>
          <a:p>
            <a:r>
              <a:rPr lang="en-US" sz="1200" dirty="0"/>
              <a:t>12. babies: Number of babies in the booking.</a:t>
            </a:r>
          </a:p>
          <a:p>
            <a:r>
              <a:rPr lang="en-US" sz="1200" dirty="0"/>
              <a:t>13. meal: Type of meal booked (BB, FB, HB, SC, Undefined).</a:t>
            </a:r>
          </a:p>
          <a:p>
            <a:r>
              <a:rPr lang="en-US" sz="1200" dirty="0"/>
              <a:t>14. country: Country of origin of the guest.</a:t>
            </a:r>
          </a:p>
          <a:p>
            <a:r>
              <a:rPr lang="en-US" sz="1200" dirty="0"/>
              <a:t>15. </a:t>
            </a:r>
            <a:r>
              <a:rPr lang="en-US" sz="1200" dirty="0" err="1"/>
              <a:t>market_segment</a:t>
            </a:r>
            <a:r>
              <a:rPr lang="en-US" sz="1200" dirty="0"/>
              <a:t>: Market segment designation (e.g., Direct, Corporate, Online TA).</a:t>
            </a:r>
          </a:p>
          <a:p>
            <a:r>
              <a:rPr lang="en-US" sz="1200" dirty="0"/>
              <a:t>16. </a:t>
            </a:r>
            <a:r>
              <a:rPr lang="en-US" sz="1200" dirty="0" err="1"/>
              <a:t>distribution_channel</a:t>
            </a:r>
            <a:r>
              <a:rPr lang="en-US" sz="1200" dirty="0"/>
              <a:t>: Booking distribution channel (e.g., Direct, Corporate, TA/TO).</a:t>
            </a:r>
          </a:p>
          <a:p>
            <a:r>
              <a:rPr lang="en-US" sz="1200" dirty="0"/>
              <a:t>17. </a:t>
            </a:r>
            <a:r>
              <a:rPr lang="en-US" sz="1200" dirty="0" err="1"/>
              <a:t>is_repeated_guest</a:t>
            </a:r>
            <a:r>
              <a:rPr lang="en-US" sz="1200" dirty="0"/>
              <a:t>: If the guest is a repeat customer (0 = not repeated, 1 = repeated).</a:t>
            </a:r>
          </a:p>
          <a:p>
            <a:r>
              <a:rPr lang="en-US" sz="1200" dirty="0"/>
              <a:t>18. </a:t>
            </a:r>
            <a:r>
              <a:rPr lang="en-US" sz="1200" dirty="0" err="1"/>
              <a:t>previous_cancellations</a:t>
            </a:r>
            <a:r>
              <a:rPr lang="en-US" sz="1200" dirty="0"/>
              <a:t>: Number of previous bookings canceled by the customer.</a:t>
            </a:r>
          </a:p>
        </p:txBody>
      </p:sp>
      <p:sp>
        <p:nvSpPr>
          <p:cNvPr id="4" name="TextBox 3">
            <a:extLst>
              <a:ext uri="{FF2B5EF4-FFF2-40B4-BE49-F238E27FC236}">
                <a16:creationId xmlns:a16="http://schemas.microsoft.com/office/drawing/2014/main" id="{5FDE0CE0-B1F5-2AD2-1609-A6D96EC45BE2}"/>
              </a:ext>
            </a:extLst>
          </p:cNvPr>
          <p:cNvSpPr txBox="1"/>
          <p:nvPr/>
        </p:nvSpPr>
        <p:spPr>
          <a:xfrm>
            <a:off x="6095999" y="2182100"/>
            <a:ext cx="6096001" cy="3600986"/>
          </a:xfrm>
          <a:prstGeom prst="rect">
            <a:avLst/>
          </a:prstGeom>
          <a:noFill/>
        </p:spPr>
        <p:txBody>
          <a:bodyPr wrap="square" rtlCol="0">
            <a:spAutoFit/>
          </a:bodyPr>
          <a:lstStyle/>
          <a:p>
            <a:r>
              <a:rPr lang="en-US" sz="1200" dirty="0"/>
              <a:t>19. </a:t>
            </a:r>
            <a:r>
              <a:rPr lang="en-US" sz="1200" dirty="0" err="1"/>
              <a:t>previous_bookings_not_canceled</a:t>
            </a:r>
            <a:r>
              <a:rPr lang="en-US" sz="1200" dirty="0"/>
              <a:t>: Number of previous bookings not canceled by the customer.</a:t>
            </a:r>
          </a:p>
          <a:p>
            <a:r>
              <a:rPr lang="en-US" sz="1200" dirty="0"/>
              <a:t>20. </a:t>
            </a:r>
            <a:r>
              <a:rPr lang="en-US" sz="1200" dirty="0" err="1"/>
              <a:t>reserved_room_type</a:t>
            </a:r>
            <a:r>
              <a:rPr lang="en-US" sz="1200" dirty="0"/>
              <a:t>: Type of room reserved by the guest.</a:t>
            </a:r>
          </a:p>
          <a:p>
            <a:r>
              <a:rPr lang="en-US" sz="1200" dirty="0"/>
              <a:t>21. assigned_room_type: Type of room assigned to the guest.</a:t>
            </a:r>
          </a:p>
          <a:p>
            <a:r>
              <a:rPr lang="en-US" sz="1200" dirty="0"/>
              <a:t>22. </a:t>
            </a:r>
            <a:r>
              <a:rPr lang="en-US" sz="1200" dirty="0" err="1"/>
              <a:t>booking_changes</a:t>
            </a:r>
            <a:r>
              <a:rPr lang="en-US" sz="1200" dirty="0"/>
              <a:t>: Number of changes made to the booking.</a:t>
            </a:r>
          </a:p>
          <a:p>
            <a:r>
              <a:rPr lang="en-US" sz="1200" dirty="0"/>
              <a:t>23. </a:t>
            </a:r>
            <a:r>
              <a:rPr lang="en-US" sz="1200" dirty="0" err="1"/>
              <a:t>deposit_type</a:t>
            </a:r>
            <a:r>
              <a:rPr lang="en-US" sz="1200" dirty="0"/>
              <a:t>: Type of deposit made (No Deposit, Refundable, Non Refund).</a:t>
            </a:r>
          </a:p>
          <a:p>
            <a:r>
              <a:rPr lang="en-US" sz="1200" dirty="0"/>
              <a:t>24. agent: ID of the travel agent responsible for the booking.</a:t>
            </a:r>
          </a:p>
          <a:p>
            <a:r>
              <a:rPr lang="en-US" sz="1200" dirty="0"/>
              <a:t>25. company: ID of the company responsible for the booking.</a:t>
            </a:r>
          </a:p>
          <a:p>
            <a:r>
              <a:rPr lang="en-US" sz="1200" dirty="0"/>
              <a:t>26. </a:t>
            </a:r>
            <a:r>
              <a:rPr lang="en-US" sz="1200" dirty="0" err="1"/>
              <a:t>days_in_waiting_list</a:t>
            </a:r>
            <a:r>
              <a:rPr lang="en-US" sz="1200" dirty="0"/>
              <a:t>: Number of days the booking was on the waiting list.</a:t>
            </a:r>
          </a:p>
          <a:p>
            <a:r>
              <a:rPr lang="en-US" sz="1200" dirty="0"/>
              <a:t>27. </a:t>
            </a:r>
            <a:r>
              <a:rPr lang="en-US" sz="1200" dirty="0" err="1"/>
              <a:t>customer_type</a:t>
            </a:r>
            <a:r>
              <a:rPr lang="en-US" sz="1200" dirty="0"/>
              <a:t>: Type of customer (Transient, Contract, Transient-Party, Group).</a:t>
            </a:r>
          </a:p>
          <a:p>
            <a:r>
              <a:rPr lang="en-US" sz="1200" dirty="0"/>
              <a:t>28. adr: Average Daily Rate, which is the revenue generated per occupied room.</a:t>
            </a:r>
          </a:p>
          <a:p>
            <a:r>
              <a:rPr lang="en-US" sz="1200" dirty="0"/>
              <a:t>29. </a:t>
            </a:r>
            <a:r>
              <a:rPr lang="en-US" sz="1200" dirty="0" err="1"/>
              <a:t>required_car_parking_spaces</a:t>
            </a:r>
            <a:r>
              <a:rPr lang="en-US" sz="1200" dirty="0"/>
              <a:t>: Number of car parking spaces required.</a:t>
            </a:r>
          </a:p>
          <a:p>
            <a:r>
              <a:rPr lang="en-US" sz="1200" dirty="0"/>
              <a:t>30. total_of_special_requests: Number of special requests made by the guest.</a:t>
            </a:r>
          </a:p>
          <a:p>
            <a:r>
              <a:rPr lang="en-US" sz="1200" dirty="0"/>
              <a:t>31. </a:t>
            </a:r>
            <a:r>
              <a:rPr lang="en-US" sz="1200" dirty="0" err="1"/>
              <a:t>reservation_status</a:t>
            </a:r>
            <a:r>
              <a:rPr lang="en-US" sz="1200" dirty="0"/>
              <a:t>: Last reservation status (Check-Out, Canceled, No-Show).</a:t>
            </a:r>
          </a:p>
          <a:p>
            <a:r>
              <a:rPr lang="en-US" sz="1200" dirty="0"/>
              <a:t>32. </a:t>
            </a:r>
            <a:r>
              <a:rPr lang="en-US" sz="1200" dirty="0" err="1"/>
              <a:t>reservation_status_date</a:t>
            </a:r>
            <a:r>
              <a:rPr lang="en-US" sz="1200" dirty="0"/>
              <a:t>: Date of the last reservation status update.</a:t>
            </a:r>
          </a:p>
          <a:p>
            <a:r>
              <a:rPr lang="en-US" sz="1200" dirty="0"/>
              <a:t>33. name: Guest's name.</a:t>
            </a:r>
          </a:p>
          <a:p>
            <a:r>
              <a:rPr lang="en-US" sz="1200" dirty="0"/>
              <a:t>34. email: Guest's email address.</a:t>
            </a:r>
          </a:p>
          <a:p>
            <a:r>
              <a:rPr lang="en-US" sz="1200" dirty="0"/>
              <a:t>35. phone-number: Guest's phone number.</a:t>
            </a:r>
          </a:p>
          <a:p>
            <a:r>
              <a:rPr lang="en-US" sz="1200" dirty="0"/>
              <a:t>36. </a:t>
            </a:r>
            <a:r>
              <a:rPr lang="en-US" sz="1200" dirty="0" err="1"/>
              <a:t>credit_card</a:t>
            </a:r>
            <a:r>
              <a:rPr lang="en-US" sz="1200" dirty="0"/>
              <a:t>: Last four digits of the guest's credit card.</a:t>
            </a:r>
          </a:p>
        </p:txBody>
      </p:sp>
      <p:sp>
        <p:nvSpPr>
          <p:cNvPr id="5" name="TextBox 4">
            <a:extLst>
              <a:ext uri="{FF2B5EF4-FFF2-40B4-BE49-F238E27FC236}">
                <a16:creationId xmlns:a16="http://schemas.microsoft.com/office/drawing/2014/main" id="{0380927C-EDFE-5ACD-C880-2DCB36D1EE12}"/>
              </a:ext>
            </a:extLst>
          </p:cNvPr>
          <p:cNvSpPr txBox="1"/>
          <p:nvPr/>
        </p:nvSpPr>
        <p:spPr>
          <a:xfrm>
            <a:off x="381096" y="1196834"/>
            <a:ext cx="11429806" cy="584775"/>
          </a:xfrm>
          <a:prstGeom prst="rect">
            <a:avLst/>
          </a:prstGeom>
          <a:noFill/>
        </p:spPr>
        <p:txBody>
          <a:bodyPr wrap="square" rtlCol="0">
            <a:spAutoFit/>
          </a:bodyPr>
          <a:lstStyle/>
          <a:p>
            <a:r>
              <a:rPr lang="en-US" sz="1600" dirty="0"/>
              <a:t>The dataset provides detailed information on hotel bookings, including various attributes related to the reservation process, customer demographics, and booking details. Here's a brief overview of each variable:</a:t>
            </a:r>
          </a:p>
        </p:txBody>
      </p:sp>
    </p:spTree>
    <p:extLst>
      <p:ext uri="{BB962C8B-B14F-4D97-AF65-F5344CB8AC3E}">
        <p14:creationId xmlns:p14="http://schemas.microsoft.com/office/powerpoint/2010/main" val="596647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A614D015C45E5468E72F5A0D58C904B" ma:contentTypeVersion="13" ma:contentTypeDescription="Create a new document." ma:contentTypeScope="" ma:versionID="7aac9ebaaf45618c083de3f838cdf2f2">
  <xsd:schema xmlns:xsd="http://www.w3.org/2001/XMLSchema" xmlns:xs="http://www.w3.org/2001/XMLSchema" xmlns:p="http://schemas.microsoft.com/office/2006/metadata/properties" xmlns:ns2="a00f4173-92b2-4de5-9a49-d26ae53cc1df" xmlns:ns3="c7354aa4-007f-4a05-b048-e3a8dc552476" xmlns:ns4="f623b4a0-ee19-4c5b-9b6b-7123b311dc1a" xmlns:ns5="586a124a-50a9-40dd-8e7d-028afa3f7d06" targetNamespace="http://schemas.microsoft.com/office/2006/metadata/properties" ma:root="true" ma:fieldsID="4d56af077c0f945df710049a620ba107" ns2:_="" ns3:_="" ns4:_="" ns5:_="">
    <xsd:import namespace="a00f4173-92b2-4de5-9a49-d26ae53cc1df"/>
    <xsd:import namespace="c7354aa4-007f-4a05-b048-e3a8dc552476"/>
    <xsd:import namespace="f623b4a0-ee19-4c5b-9b6b-7123b311dc1a"/>
    <xsd:import namespace="586a124a-50a9-40dd-8e7d-028afa3f7d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element ref="ns4:lcf76f155ced4ddcb4097134ff3c332f" minOccurs="0"/>
                <xsd:element ref="ns5:TaxCatchAll" minOccurs="0"/>
                <xsd:element ref="ns4:MediaLengthInSeconds"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0f4173-92b2-4de5-9a49-d26ae53cc1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354aa4-007f-4a05-b048-e3a8dc552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23b4a0-ee19-4c5b-9b6b-7123b311dc1a" elementFormDefault="qualified">
    <xsd:import namespace="http://schemas.microsoft.com/office/2006/documentManagement/types"/>
    <xsd:import namespace="http://schemas.microsoft.com/office/infopath/2007/PartnerControls"/>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0ab18061-6c08-4ae2-9f37-9ebec0834208"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86a124a-50a9-40dd-8e7d-028afa3f7d0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86a124a-50a9-40dd-8e7d-028afa3f7d06}" ma:internalName="TaxCatchAll" ma:showField="CatchAllData" ma:web="9d29f424-d339-43b5-b84e-750cecc1e0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52AC2F-0018-4C33-8464-DDE54824A600}">
  <ds:schemaRefs>
    <ds:schemaRef ds:uri="http://schemas.microsoft.com/sharepoint/v3/contenttype/forms"/>
  </ds:schemaRefs>
</ds:datastoreItem>
</file>

<file path=customXml/itemProps2.xml><?xml version="1.0" encoding="utf-8"?>
<ds:datastoreItem xmlns:ds="http://schemas.openxmlformats.org/officeDocument/2006/customXml" ds:itemID="{11146648-460F-468E-87D3-62BC265BAF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0f4173-92b2-4de5-9a49-d26ae53cc1df"/>
    <ds:schemaRef ds:uri="c7354aa4-007f-4a05-b048-e3a8dc552476"/>
    <ds:schemaRef ds:uri="f623b4a0-ee19-4c5b-9b6b-7123b311dc1a"/>
    <ds:schemaRef ds:uri="586a124a-50a9-40dd-8e7d-028afa3f7d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996</TotalTime>
  <Words>2498</Words>
  <Application>Microsoft Office PowerPoint</Application>
  <PresentationFormat>Widescreen</PresentationFormat>
  <Paragraphs>212</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Helvetica Neue</vt:lpstr>
      <vt:lpstr>Times New Roman</vt:lpstr>
      <vt:lpstr>Office Theme</vt:lpstr>
      <vt:lpstr>Hotel_Booking_Cancellation_Prediction</vt:lpstr>
      <vt:lpstr>PowerPoint Presentation</vt:lpstr>
      <vt:lpstr>PowerPoint Presentation</vt:lpstr>
      <vt:lpstr>PowerPoint Presentation</vt:lpstr>
      <vt:lpstr>PowerPoint Presentation</vt:lpstr>
      <vt:lpstr>A hotel business is an establishment that provides lodging for guests. The term 'hotel' specifically refers to a large building offering numerous serviced rooms for short-term stays. However, it can also broadly encompass various types of accommodations, including bed and breakfasts, unserved apartments, and glamping.  The hotel industry is a vital segment of the broader service industry, catering to customers seeking overnight accommodations. It is closely linked with the travel and hospitality industries, though there are distinct differences in their scopes.</vt:lpstr>
      <vt:lpstr> Customer Experience 1. Quality of Service: Staff training, customer service, and overall guest experience are vital for repeat business and positive reviews. 2. Technology Integration: Incorporating technology for bookings, check-ins, customer feedback, and personalized services enhances the guest experience.  Revenue Management 1. Pricing Strategies: Dynamic pricing based on demand, seasons, local events, and competitor pricing to maximize occupancy and revenue. 2. Distribution Channels: Effective use of various distribution channels, including direct bookings via the hotel website, online travel agencies (OTAs), and global distribution systems (GDS).  Marketing and Sales 1. Branding: Establishing a strong brand identity and value proposition to stand out in a competitive market. 2. Digital Marketing: Utilizing SEO, social media, email marketing, and online advertising to reach potential customers. 3. Sales Strategies: Corporate partnerships, loyalty programs, and group bookings to secure a steady flow of business.  Financial Management 1. Cost Control: Efficient management of operational costs, including staffing, utilities, maintenance, and supplies. 2. Revenue Streams: Diversifying revenue streams through room sales, food and beverage, events, and ancillary services.  Regulatory Compliance 1. Legal Requirements: Adhering to local regulations regarding health and safety, employment, environmental standards, and tax obligations. 2. Licenses and Permits: Ensuring all necessary licenses and permits are obtained and up-to-date.  Sustainability 1. Environmental Practices: Implementing sustainable practices such as energy efficiency, waste reduction, and water conservation. 2. Corporate Social Responsibility (CSR): Engaging in community initiatives and ethical practices to enhance brand reputation and customer loyalty.   Understanding these components provides a comprehensive view of the hotel business, helping stakeholders make informed decisions to ensure profitability and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XXXXXX Roll no.XXXXXX</dc:title>
  <dc:creator>Mallikarjuna Doddamane [MaGE]</dc:creator>
  <cp:lastModifiedBy>Susovan Das</cp:lastModifiedBy>
  <cp:revision>150</cp:revision>
  <dcterms:created xsi:type="dcterms:W3CDTF">2018-02-05T13:42:06Z</dcterms:created>
  <dcterms:modified xsi:type="dcterms:W3CDTF">2024-07-17T16:36:13Z</dcterms:modified>
</cp:coreProperties>
</file>